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ctiveX/activeX1.xml" ContentType="application/vnd.ms-office.activeX+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57" r:id="rId7"/>
  </p:sldIdLst>
  <p:sldSz cx="6858000" cy="9906000" type="A4"/>
  <p:notesSz cx="6807200" cy="9939338"/>
  <p:defaultTextStyle>
    <a:defPPr>
      <a:defRPr lang="ja-JP"/>
    </a:defPPr>
    <a:lvl1pPr algn="l" rtl="0" fontAlgn="base">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FFCC00"/>
    <a:srgbClr val="385D8A"/>
    <a:srgbClr val="996633"/>
    <a:srgbClr val="FF33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88" autoAdjust="0"/>
    <p:restoredTop sz="94660"/>
  </p:normalViewPr>
  <p:slideViewPr>
    <p:cSldViewPr snapToGrid="0">
      <p:cViewPr varScale="1">
        <p:scale>
          <a:sx n="77" d="100"/>
          <a:sy n="77" d="100"/>
        </p:scale>
        <p:origin x="3438" y="10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activeX/activeX1.xml><?xml version="1.0" encoding="utf-8"?>
<ax:ocx xmlns:ax="http://schemas.microsoft.com/office/2006/activeX" xmlns:r="http://schemas.openxmlformats.org/officeDocument/2006/relationships" ax:classid="{D9347033-9612-11D1-9D75-00C04FCC8CDC}" ax:persistence="persistPropertyBag">
  <ax:ocxPr ax:name="_cx" ax:value="2562"/>
  <ax:ocxPr ax:name="_cy" ax:value="2562"/>
  <ax:ocxPr ax:name="Style" ax:value="11"/>
  <ax:ocxPr ax:name="SubStyle" ax:value="0"/>
  <ax:ocxPr ax:name="Validation" ax:value="0"/>
  <ax:ocxPr ax:name="LineWeight" ax:value="3"/>
  <ax:ocxPr ax:name="Direction" ax:value="0"/>
  <ax:ocxPr ax:name="ShowData" ax:value="1"/>
  <ax:ocxPr ax:name="Value" ax:value="https://dantai.ms-ins.com/index.php?ID=6mhafy"/>
  <ax:ocxPr ax:name="ForeColor" ax:value="0"/>
  <ax:ocxPr ax:name="BackColor" ax:value="16777215"/>
</ax:ocx>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ED362272-8F88-4C7C-90F7-52D3F61F4595}" type="datetimeFigureOut">
              <a:rPr lang="ja-JP" altLang="en-US"/>
              <a:pPr>
                <a:defRPr/>
              </a:pPr>
              <a:t>2025/3/31</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09381529-D276-43B7-824B-30225BDE2E98}" type="slidenum">
              <a:rPr lang="ja-JP" altLang="en-US"/>
              <a:pPr/>
              <a:t>‹#›</a:t>
            </a:fld>
            <a:endParaRPr lang="ja-JP" altLang="en-US"/>
          </a:p>
        </p:txBody>
      </p:sp>
    </p:spTree>
    <p:extLst>
      <p:ext uri="{BB962C8B-B14F-4D97-AF65-F5344CB8AC3E}">
        <p14:creationId xmlns:p14="http://schemas.microsoft.com/office/powerpoint/2010/main" val="1589290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6D069AFE-EB07-44A2-B625-3A944FBCA942}" type="datetimeFigureOut">
              <a:rPr lang="ja-JP" altLang="en-US"/>
              <a:pPr>
                <a:defRPr/>
              </a:pPr>
              <a:t>2025/3/31</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9EEAD59A-63C9-4D4F-B1FD-CA260A74447C}" type="slidenum">
              <a:rPr lang="ja-JP" altLang="en-US"/>
              <a:pPr/>
              <a:t>‹#›</a:t>
            </a:fld>
            <a:endParaRPr lang="ja-JP" altLang="en-US"/>
          </a:p>
        </p:txBody>
      </p:sp>
    </p:spTree>
    <p:extLst>
      <p:ext uri="{BB962C8B-B14F-4D97-AF65-F5344CB8AC3E}">
        <p14:creationId xmlns:p14="http://schemas.microsoft.com/office/powerpoint/2010/main" val="223333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42900" y="396700"/>
            <a:ext cx="4514850" cy="845220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87C1B766-3905-43C5-BC5B-B71F3CA891BD}" type="datetimeFigureOut">
              <a:rPr lang="ja-JP" altLang="en-US"/>
              <a:pPr>
                <a:defRPr/>
              </a:pPr>
              <a:t>2025/3/31</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C7D57D27-34F9-45C2-9F2C-8797CB572872}" type="slidenum">
              <a:rPr lang="ja-JP" altLang="en-US"/>
              <a:pPr/>
              <a:t>‹#›</a:t>
            </a:fld>
            <a:endParaRPr lang="ja-JP" altLang="en-US"/>
          </a:p>
        </p:txBody>
      </p:sp>
    </p:spTree>
    <p:extLst>
      <p:ext uri="{BB962C8B-B14F-4D97-AF65-F5344CB8AC3E}">
        <p14:creationId xmlns:p14="http://schemas.microsoft.com/office/powerpoint/2010/main" val="2729980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B43110D4-EB0D-4E6F-A48F-D9409989C91D}" type="datetimeFigureOut">
              <a:rPr lang="ja-JP" altLang="en-US"/>
              <a:pPr>
                <a:defRPr/>
              </a:pPr>
              <a:t>2025/3/31</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18ACBB1D-1516-40D9-8F95-46FEF374EB57}" type="slidenum">
              <a:rPr lang="ja-JP" altLang="en-US"/>
              <a:pPr/>
              <a:t>‹#›</a:t>
            </a:fld>
            <a:endParaRPr lang="ja-JP" altLang="en-US"/>
          </a:p>
        </p:txBody>
      </p:sp>
    </p:spTree>
    <p:extLst>
      <p:ext uri="{BB962C8B-B14F-4D97-AF65-F5344CB8AC3E}">
        <p14:creationId xmlns:p14="http://schemas.microsoft.com/office/powerpoint/2010/main" val="4049004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1BFBC49D-89C5-476C-8A4C-D445380D79F7}" type="datetimeFigureOut">
              <a:rPr lang="ja-JP" altLang="en-US"/>
              <a:pPr>
                <a:defRPr/>
              </a:pPr>
              <a:t>2025/3/31</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58562114-7888-449E-90ED-30606A6DDA0D}" type="slidenum">
              <a:rPr lang="ja-JP" altLang="en-US"/>
              <a:pPr/>
              <a:t>‹#›</a:t>
            </a:fld>
            <a:endParaRPr lang="ja-JP" altLang="en-US"/>
          </a:p>
        </p:txBody>
      </p:sp>
    </p:spTree>
    <p:extLst>
      <p:ext uri="{BB962C8B-B14F-4D97-AF65-F5344CB8AC3E}">
        <p14:creationId xmlns:p14="http://schemas.microsoft.com/office/powerpoint/2010/main" val="2864209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5DD9C779-ABF9-49BD-A17A-BF2C37194D8E}" type="datetimeFigureOut">
              <a:rPr lang="ja-JP" altLang="en-US"/>
              <a:pPr>
                <a:defRPr/>
              </a:pPr>
              <a:t>2025/3/31</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fld id="{18A72823-5F90-4A07-811D-AF290B3D7237}" type="slidenum">
              <a:rPr lang="ja-JP" altLang="en-US"/>
              <a:pPr/>
              <a:t>‹#›</a:t>
            </a:fld>
            <a:endParaRPr lang="ja-JP" altLang="en-US"/>
          </a:p>
        </p:txBody>
      </p:sp>
    </p:spTree>
    <p:extLst>
      <p:ext uri="{BB962C8B-B14F-4D97-AF65-F5344CB8AC3E}">
        <p14:creationId xmlns:p14="http://schemas.microsoft.com/office/powerpoint/2010/main" val="3354441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A95240EF-998E-4E35-8F67-5460904AA28B}" type="datetimeFigureOut">
              <a:rPr lang="ja-JP" altLang="en-US"/>
              <a:pPr>
                <a:defRPr/>
              </a:pPr>
              <a:t>2025/3/31</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fld id="{0910A6C6-36EC-47E1-BB40-EA2394ADD34A}" type="slidenum">
              <a:rPr lang="ja-JP" altLang="en-US"/>
              <a:pPr/>
              <a:t>‹#›</a:t>
            </a:fld>
            <a:endParaRPr lang="ja-JP" altLang="en-US"/>
          </a:p>
        </p:txBody>
      </p:sp>
    </p:spTree>
    <p:extLst>
      <p:ext uri="{BB962C8B-B14F-4D97-AF65-F5344CB8AC3E}">
        <p14:creationId xmlns:p14="http://schemas.microsoft.com/office/powerpoint/2010/main" val="4197473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43C3E6B3-8213-4FA8-885A-E0CAEA4B8959}" type="datetimeFigureOut">
              <a:rPr lang="ja-JP" altLang="en-US"/>
              <a:pPr>
                <a:defRPr/>
              </a:pPr>
              <a:t>2025/3/31</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fld id="{069E108C-0A66-413E-96CF-C0452DFA0094}" type="slidenum">
              <a:rPr lang="ja-JP" altLang="en-US"/>
              <a:pPr/>
              <a:t>‹#›</a:t>
            </a:fld>
            <a:endParaRPr lang="ja-JP" altLang="en-US"/>
          </a:p>
        </p:txBody>
      </p:sp>
    </p:spTree>
    <p:extLst>
      <p:ext uri="{BB962C8B-B14F-4D97-AF65-F5344CB8AC3E}">
        <p14:creationId xmlns:p14="http://schemas.microsoft.com/office/powerpoint/2010/main" val="1305653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正方形/長方形 1"/>
          <p:cNvSpPr/>
          <p:nvPr userDrawn="1"/>
        </p:nvSpPr>
        <p:spPr>
          <a:xfrm>
            <a:off x="0" y="0"/>
            <a:ext cx="6858000" cy="9906000"/>
          </a:xfrm>
          <a:prstGeom prst="rect">
            <a:avLst/>
          </a:prstGeom>
          <a:pattFill prst="dotGrid">
            <a:fgClr>
              <a:schemeClr val="accent1">
                <a:lumMod val="40000"/>
                <a:lumOff val="6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 name="日付プレースホルダー 1"/>
          <p:cNvSpPr>
            <a:spLocks noGrp="1"/>
          </p:cNvSpPr>
          <p:nvPr>
            <p:ph type="dt" sz="half" idx="10"/>
          </p:nvPr>
        </p:nvSpPr>
        <p:spPr/>
        <p:txBody>
          <a:bodyPr/>
          <a:lstStyle>
            <a:lvl1pPr>
              <a:defRPr/>
            </a:lvl1pPr>
          </a:lstStyle>
          <a:p>
            <a:pPr>
              <a:defRPr/>
            </a:pPr>
            <a:fld id="{EB474CB1-F915-4A00-86C0-2E18D4394F6A}" type="datetimeFigureOut">
              <a:rPr lang="ja-JP" altLang="en-US"/>
              <a:pPr>
                <a:defRPr/>
              </a:pPr>
              <a:t>2025/3/31</a:t>
            </a:fld>
            <a:endParaRPr lang="ja-JP" altLang="en-US"/>
          </a:p>
        </p:txBody>
      </p:sp>
      <p:sp>
        <p:nvSpPr>
          <p:cNvPr id="4"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3"/>
          <p:cNvSpPr>
            <a:spLocks noGrp="1"/>
          </p:cNvSpPr>
          <p:nvPr>
            <p:ph type="sldNum" sz="quarter" idx="12"/>
          </p:nvPr>
        </p:nvSpPr>
        <p:spPr/>
        <p:txBody>
          <a:bodyPr/>
          <a:lstStyle>
            <a:lvl1pPr>
              <a:defRPr/>
            </a:lvl1pPr>
          </a:lstStyle>
          <a:p>
            <a:fld id="{7C6D614A-449D-4792-B647-BBF4A4CA5B87}" type="slidenum">
              <a:rPr lang="ja-JP" altLang="en-US"/>
              <a:pPr/>
              <a:t>‹#›</a:t>
            </a:fld>
            <a:endParaRPr lang="ja-JP" altLang="en-US"/>
          </a:p>
        </p:txBody>
      </p:sp>
    </p:spTree>
    <p:extLst>
      <p:ext uri="{BB962C8B-B14F-4D97-AF65-F5344CB8AC3E}">
        <p14:creationId xmlns:p14="http://schemas.microsoft.com/office/powerpoint/2010/main" val="2876150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DB5EBB08-C23F-4850-888B-F5B7A343E8E7}" type="datetimeFigureOut">
              <a:rPr lang="ja-JP" altLang="en-US"/>
              <a:pPr>
                <a:defRPr/>
              </a:pPr>
              <a:t>2025/3/31</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fld id="{CB8A0130-2853-4E9C-BF0D-17FD4603280A}" type="slidenum">
              <a:rPr lang="ja-JP" altLang="en-US"/>
              <a:pPr/>
              <a:t>‹#›</a:t>
            </a:fld>
            <a:endParaRPr lang="ja-JP" altLang="en-US"/>
          </a:p>
        </p:txBody>
      </p:sp>
    </p:spTree>
    <p:extLst>
      <p:ext uri="{BB962C8B-B14F-4D97-AF65-F5344CB8AC3E}">
        <p14:creationId xmlns:p14="http://schemas.microsoft.com/office/powerpoint/2010/main" val="2209055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5C48D2C-4F55-4304-9F79-544308E481DB}" type="datetimeFigureOut">
              <a:rPr lang="ja-JP" altLang="en-US"/>
              <a:pPr>
                <a:defRPr/>
              </a:pPr>
              <a:t>2025/3/31</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fld id="{E2777B56-164C-4921-8B50-45A2F4E7EB1E}" type="slidenum">
              <a:rPr lang="ja-JP" altLang="en-US"/>
              <a:pPr/>
              <a:t>‹#›</a:t>
            </a:fld>
            <a:endParaRPr lang="ja-JP" altLang="en-US"/>
          </a:p>
        </p:txBody>
      </p:sp>
    </p:spTree>
    <p:extLst>
      <p:ext uri="{BB962C8B-B14F-4D97-AF65-F5344CB8AC3E}">
        <p14:creationId xmlns:p14="http://schemas.microsoft.com/office/powerpoint/2010/main" val="1206252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342900" y="396875"/>
            <a:ext cx="6172200"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342900" y="2311400"/>
            <a:ext cx="6172200" cy="653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342900" y="9182100"/>
            <a:ext cx="1600200" cy="527050"/>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86698D41-DE92-400A-9FD8-921120FD9708}" type="datetimeFigureOut">
              <a:rPr lang="ja-JP" altLang="en-US"/>
              <a:pPr>
                <a:defRPr/>
              </a:pPr>
              <a:t>2025/3/31</a:t>
            </a:fld>
            <a:endParaRPr lang="ja-JP" altLang="en-US"/>
          </a:p>
        </p:txBody>
      </p:sp>
      <p:sp>
        <p:nvSpPr>
          <p:cNvPr id="5" name="フッター プレースホルダー 4"/>
          <p:cNvSpPr>
            <a:spLocks noGrp="1"/>
          </p:cNvSpPr>
          <p:nvPr>
            <p:ph type="ftr" sz="quarter" idx="3"/>
          </p:nvPr>
        </p:nvSpPr>
        <p:spPr>
          <a:xfrm>
            <a:off x="2343150" y="9182100"/>
            <a:ext cx="2171700" cy="527050"/>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4914900" y="9182100"/>
            <a:ext cx="1600200" cy="527050"/>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2F620E01-C763-4AF2-B162-814FA0D87304}" type="slidenum">
              <a:rPr lang="ja-JP" altLang="en-US"/>
              <a:pPr/>
              <a:t>‹#›</a:t>
            </a:fld>
            <a:endParaRPr lang="ja-JP" alt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5" r:id="rId7"/>
    <p:sldLayoutId id="2147483871" r:id="rId8"/>
    <p:sldLayoutId id="2147483872" r:id="rId9"/>
    <p:sldLayoutId id="2147483873" r:id="rId10"/>
    <p:sldLayoutId id="2147483874"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4.jpeg"/><Relationship Id="rId7" Type="http://schemas.openxmlformats.org/officeDocument/2006/relationships/image" Target="../media/image18.png"/><Relationship Id="rId12" Type="http://schemas.openxmlformats.org/officeDocument/2006/relationships/image" Target="../media/image23.wmf"/><Relationship Id="rId2" Type="http://schemas.openxmlformats.org/officeDocument/2006/relationships/slideLayout" Target="../slideLayouts/slideLayout7.xml"/><Relationship Id="rId1" Type="http://schemas.openxmlformats.org/officeDocument/2006/relationships/control" Target="../activeX/activeX1.xml"/><Relationship Id="rId6" Type="http://schemas.openxmlformats.org/officeDocument/2006/relationships/image" Target="../media/image17.pn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jpeg"/><Relationship Id="rId4" Type="http://schemas.openxmlformats.org/officeDocument/2006/relationships/image" Target="../media/image15.png"/><Relationship Id="rId9"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p:cNvSpPr txBox="1"/>
          <p:nvPr/>
        </p:nvSpPr>
        <p:spPr bwMode="gray">
          <a:xfrm>
            <a:off x="244475" y="9109075"/>
            <a:ext cx="1382713" cy="307975"/>
          </a:xfrm>
          <a:prstGeom prst="rect">
            <a:avLst/>
          </a:prstGeom>
          <a:solidFill>
            <a:schemeClr val="bg1"/>
          </a:solidFill>
        </p:spPr>
        <p:txBody>
          <a:bodyPr wrap="none">
            <a:spAutoFit/>
          </a:bodyPr>
          <a:lstStyle/>
          <a:p>
            <a:pPr fontAlgn="auto">
              <a:spcBef>
                <a:spcPts val="0"/>
              </a:spcBef>
              <a:spcAft>
                <a:spcPts val="0"/>
              </a:spcAft>
              <a:defRPr/>
            </a:pPr>
            <a:r>
              <a:rPr lang="ja-JP" altLang="en-US" sz="1400" dirty="0">
                <a:solidFill>
                  <a:schemeClr val="tx2"/>
                </a:solidFill>
                <a:latin typeface="+mn-lt"/>
                <a:ea typeface="+mj-ea"/>
              </a:rPr>
              <a:t>お問い合わせ先</a:t>
            </a:r>
          </a:p>
        </p:txBody>
      </p:sp>
      <p:sp>
        <p:nvSpPr>
          <p:cNvPr id="40" name="正方形/長方形 39"/>
          <p:cNvSpPr/>
          <p:nvPr/>
        </p:nvSpPr>
        <p:spPr>
          <a:xfrm>
            <a:off x="333375" y="9323388"/>
            <a:ext cx="3024188" cy="6969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en-US" altLang="ja-JP" sz="1050" dirty="0">
                <a:solidFill>
                  <a:schemeClr val="tx1"/>
                </a:solidFill>
              </a:rPr>
              <a:t>[</a:t>
            </a:r>
            <a:r>
              <a:rPr lang="ja-JP" altLang="en-US" sz="1050" dirty="0">
                <a:solidFill>
                  <a:schemeClr val="tx1"/>
                </a:solidFill>
              </a:rPr>
              <a:t>代理店・扱者</a:t>
            </a:r>
            <a:r>
              <a:rPr lang="en-US" altLang="ja-JP" sz="1050" dirty="0">
                <a:solidFill>
                  <a:schemeClr val="tx1"/>
                </a:solidFill>
              </a:rPr>
              <a:t>]</a:t>
            </a:r>
          </a:p>
          <a:p>
            <a:pPr fontAlgn="auto">
              <a:spcBef>
                <a:spcPts val="0"/>
              </a:spcBef>
              <a:spcAft>
                <a:spcPts val="0"/>
              </a:spcAft>
              <a:defRPr/>
            </a:pPr>
            <a:r>
              <a:rPr lang="ja-JP" altLang="en-US" sz="1050" dirty="0">
                <a:solidFill>
                  <a:schemeClr val="tx1"/>
                </a:solidFill>
              </a:rPr>
              <a:t>カネカ保険センター株式会社（本社）</a:t>
            </a:r>
          </a:p>
          <a:p>
            <a:pPr fontAlgn="auto">
              <a:spcBef>
                <a:spcPts val="0"/>
              </a:spcBef>
              <a:spcAft>
                <a:spcPts val="0"/>
              </a:spcAft>
              <a:defRPr/>
            </a:pPr>
            <a:r>
              <a:rPr lang="en-US" altLang="ja-JP" sz="1050" dirty="0">
                <a:solidFill>
                  <a:schemeClr val="tx1"/>
                </a:solidFill>
              </a:rPr>
              <a:t>TEL</a:t>
            </a:r>
            <a:r>
              <a:rPr lang="ja-JP" altLang="en-US" sz="1050" dirty="0">
                <a:solidFill>
                  <a:schemeClr val="tx1"/>
                </a:solidFill>
              </a:rPr>
              <a:t>：</a:t>
            </a:r>
            <a:r>
              <a:rPr lang="en-US" altLang="ja-JP" sz="1050" dirty="0">
                <a:solidFill>
                  <a:schemeClr val="tx1"/>
                </a:solidFill>
              </a:rPr>
              <a:t>06-6225-6670</a:t>
            </a:r>
            <a:r>
              <a:rPr lang="ja-JP" altLang="en-US" sz="1050" dirty="0">
                <a:solidFill>
                  <a:schemeClr val="tx1"/>
                </a:solidFill>
              </a:rPr>
              <a:t>　</a:t>
            </a:r>
            <a:r>
              <a:rPr lang="en-US" altLang="ja-JP" sz="1050" dirty="0">
                <a:solidFill>
                  <a:schemeClr val="tx1"/>
                </a:solidFill>
              </a:rPr>
              <a:t>FAX</a:t>
            </a:r>
            <a:r>
              <a:rPr lang="ja-JP" altLang="en-US" sz="1050" dirty="0">
                <a:solidFill>
                  <a:schemeClr val="tx1"/>
                </a:solidFill>
              </a:rPr>
              <a:t>：</a:t>
            </a:r>
            <a:r>
              <a:rPr lang="en-US" altLang="ja-JP" sz="1050" dirty="0">
                <a:solidFill>
                  <a:schemeClr val="tx1"/>
                </a:solidFill>
              </a:rPr>
              <a:t>06-6449-5456</a:t>
            </a:r>
          </a:p>
        </p:txBody>
      </p:sp>
      <p:sp>
        <p:nvSpPr>
          <p:cNvPr id="41" name="正方形/長方形 40"/>
          <p:cNvSpPr/>
          <p:nvPr/>
        </p:nvSpPr>
        <p:spPr>
          <a:xfrm>
            <a:off x="3446463" y="9323388"/>
            <a:ext cx="2781300" cy="7064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en-US" altLang="ja-JP" sz="1050" dirty="0">
                <a:solidFill>
                  <a:schemeClr val="tx1"/>
                </a:solidFill>
              </a:rPr>
              <a:t>[</a:t>
            </a:r>
            <a:r>
              <a:rPr lang="ja-JP" altLang="en-US" sz="1050" dirty="0">
                <a:solidFill>
                  <a:schemeClr val="tx1"/>
                </a:solidFill>
              </a:rPr>
              <a:t>引受保険会社</a:t>
            </a:r>
            <a:r>
              <a:rPr lang="en-US" altLang="ja-JP" sz="1050" dirty="0">
                <a:solidFill>
                  <a:schemeClr val="tx1"/>
                </a:solidFill>
              </a:rPr>
              <a:t>]</a:t>
            </a:r>
          </a:p>
          <a:p>
            <a:pPr fontAlgn="auto">
              <a:spcBef>
                <a:spcPts val="0"/>
              </a:spcBef>
              <a:spcAft>
                <a:spcPts val="0"/>
              </a:spcAft>
              <a:defRPr/>
            </a:pPr>
            <a:r>
              <a:rPr lang="ja-JP" altLang="en-US" sz="1050" dirty="0">
                <a:solidFill>
                  <a:schemeClr val="tx1"/>
                </a:solidFill>
              </a:rPr>
              <a:t>三井住友海上火災保険株式会社</a:t>
            </a:r>
          </a:p>
        </p:txBody>
      </p:sp>
      <p:grpSp>
        <p:nvGrpSpPr>
          <p:cNvPr id="88" name="グループ化 87"/>
          <p:cNvGrpSpPr/>
          <p:nvPr/>
        </p:nvGrpSpPr>
        <p:grpSpPr>
          <a:xfrm>
            <a:off x="4192586" y="4817094"/>
            <a:ext cx="122311" cy="610571"/>
            <a:chOff x="4868863" y="4718354"/>
            <a:chExt cx="137600" cy="686893"/>
          </a:xfrm>
          <a:solidFill>
            <a:schemeClr val="accent5">
              <a:lumMod val="40000"/>
              <a:lumOff val="60000"/>
            </a:schemeClr>
          </a:solidFill>
        </p:grpSpPr>
        <p:sp>
          <p:nvSpPr>
            <p:cNvPr id="84" name="円/楕円 83"/>
            <p:cNvSpPr/>
            <p:nvPr/>
          </p:nvSpPr>
          <p:spPr>
            <a:xfrm flipH="1">
              <a:off x="4868863" y="4718354"/>
              <a:ext cx="137600" cy="137600"/>
            </a:xfrm>
            <a:prstGeom prst="ellipse">
              <a:avLst/>
            </a:prstGeom>
            <a:grp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5" name="円/楕円 84"/>
            <p:cNvSpPr/>
            <p:nvPr/>
          </p:nvSpPr>
          <p:spPr>
            <a:xfrm flipH="1">
              <a:off x="4868863" y="4901452"/>
              <a:ext cx="137600" cy="137600"/>
            </a:xfrm>
            <a:prstGeom prst="ellipse">
              <a:avLst/>
            </a:prstGeom>
            <a:grp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6" name="円/楕円 85"/>
            <p:cNvSpPr/>
            <p:nvPr/>
          </p:nvSpPr>
          <p:spPr>
            <a:xfrm flipH="1">
              <a:off x="4868863" y="5084550"/>
              <a:ext cx="137600" cy="137600"/>
            </a:xfrm>
            <a:prstGeom prst="ellipse">
              <a:avLst/>
            </a:prstGeom>
            <a:grp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7" name="円/楕円 86"/>
            <p:cNvSpPr/>
            <p:nvPr/>
          </p:nvSpPr>
          <p:spPr>
            <a:xfrm flipH="1">
              <a:off x="4868863" y="5267647"/>
              <a:ext cx="137600" cy="137600"/>
            </a:xfrm>
            <a:prstGeom prst="ellipse">
              <a:avLst/>
            </a:prstGeom>
            <a:grp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5" name="正方形/長方形 4"/>
          <p:cNvSpPr/>
          <p:nvPr/>
        </p:nvSpPr>
        <p:spPr>
          <a:xfrm>
            <a:off x="57150" y="6350"/>
            <a:ext cx="6867525" cy="4608513"/>
          </a:xfrm>
          <a:prstGeom prst="rect">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pic>
        <p:nvPicPr>
          <p:cNvPr id="3079" name="Picture 60" descr="D:\Users\3329089\Desktop\MP90042303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14288"/>
            <a:ext cx="5054600" cy="495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80" name="グループ化 1"/>
          <p:cNvGrpSpPr>
            <a:grpSpLocks/>
          </p:cNvGrpSpPr>
          <p:nvPr/>
        </p:nvGrpSpPr>
        <p:grpSpPr bwMode="auto">
          <a:xfrm>
            <a:off x="2535238" y="3529013"/>
            <a:ext cx="4146550" cy="1111250"/>
            <a:chOff x="1360488" y="3492500"/>
            <a:chExt cx="4146550" cy="1111250"/>
          </a:xfrm>
        </p:grpSpPr>
        <p:pic>
          <p:nvPicPr>
            <p:cNvPr id="3130" name="図 2"/>
            <p:cNvPicPr>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60488" y="3492500"/>
              <a:ext cx="414655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正方形/長方形 33"/>
            <p:cNvSpPr/>
            <p:nvPr/>
          </p:nvSpPr>
          <p:spPr bwMode="gray">
            <a:xfrm>
              <a:off x="1675101" y="3572037"/>
              <a:ext cx="3190297" cy="904991"/>
            </a:xfrm>
            <a:prstGeom prst="rect">
              <a:avLst/>
            </a:prstGeom>
          </p:spPr>
          <p:txBody>
            <a:bodyPr wrap="none">
              <a:spAutoFit/>
            </a:bodyPr>
            <a:lstStyle/>
            <a:p>
              <a:pPr algn="ctr" fontAlgn="auto">
                <a:lnSpc>
                  <a:spcPct val="150000"/>
                </a:lnSpc>
                <a:spcBef>
                  <a:spcPts val="0"/>
                </a:spcBef>
                <a:spcAft>
                  <a:spcPts val="0"/>
                </a:spcAft>
                <a:defRPr/>
              </a:pPr>
              <a:r>
                <a:rPr lang="ja-JP" altLang="en-US" dirty="0">
                  <a:solidFill>
                    <a:srgbClr val="C00000"/>
                  </a:solidFill>
                  <a:effectLst>
                    <a:glow rad="190500">
                      <a:schemeClr val="bg1"/>
                    </a:glow>
                  </a:effectLst>
                  <a:latin typeface="Meiryo UI" panose="020B0604030504040204" pitchFamily="50" charset="-128"/>
                  <a:ea typeface="Meiryo UI" panose="020B0604030504040204" pitchFamily="50" charset="-128"/>
                </a:rPr>
                <a:t>＜お申込締切日＞</a:t>
              </a:r>
              <a:endParaRPr lang="en-US" altLang="ja-JP" dirty="0">
                <a:solidFill>
                  <a:srgbClr val="C00000"/>
                </a:solidFill>
                <a:effectLst>
                  <a:glow rad="190500">
                    <a:schemeClr val="bg1"/>
                  </a:glow>
                </a:effectLst>
                <a:latin typeface="Meiryo UI" panose="020B0604030504040204" pitchFamily="50" charset="-128"/>
                <a:ea typeface="Meiryo UI" panose="020B0604030504040204" pitchFamily="50" charset="-128"/>
              </a:endParaRPr>
            </a:p>
            <a:p>
              <a:pPr algn="ctr" fontAlgn="auto">
                <a:lnSpc>
                  <a:spcPct val="150000"/>
                </a:lnSpc>
                <a:spcBef>
                  <a:spcPts val="0"/>
                </a:spcBef>
                <a:spcAft>
                  <a:spcPts val="0"/>
                </a:spcAft>
                <a:defRPr/>
              </a:pPr>
              <a:r>
                <a:rPr lang="ja-JP" altLang="en-US" sz="2000" b="1" dirty="0">
                  <a:solidFill>
                    <a:srgbClr val="C00000"/>
                  </a:solidFill>
                  <a:effectLst>
                    <a:glow rad="190500">
                      <a:schemeClr val="bg1"/>
                    </a:glow>
                  </a:effectLst>
                  <a:latin typeface="Meiryo UI" panose="020B0604030504040204" pitchFamily="50" charset="-128"/>
                  <a:ea typeface="Meiryo UI" panose="020B0604030504040204" pitchFamily="50" charset="-128"/>
                </a:rPr>
                <a:t>　 </a:t>
              </a:r>
              <a:r>
                <a:rPr lang="en-US" altLang="ja-JP" sz="2000" b="1" dirty="0">
                  <a:solidFill>
                    <a:srgbClr val="C00000"/>
                  </a:solidFill>
                  <a:effectLst>
                    <a:glow>
                      <a:schemeClr val="bg1"/>
                    </a:glow>
                  </a:effectLst>
                  <a:latin typeface="Meiryo UI" panose="020B0604030504040204" pitchFamily="50" charset="-128"/>
                  <a:ea typeface="Meiryo UI" panose="020B0604030504040204" pitchFamily="50" charset="-128"/>
                </a:rPr>
                <a:t>2025</a:t>
              </a:r>
              <a:r>
                <a:rPr lang="ja-JP" altLang="en-US" sz="2000" b="1" dirty="0">
                  <a:solidFill>
                    <a:srgbClr val="C00000"/>
                  </a:solidFill>
                  <a:effectLst>
                    <a:glow>
                      <a:schemeClr val="bg1"/>
                    </a:glow>
                  </a:effectLst>
                  <a:latin typeface="Meiryo UI" panose="020B0604030504040204" pitchFamily="50" charset="-128"/>
                  <a:ea typeface="Meiryo UI" panose="020B0604030504040204" pitchFamily="50" charset="-128"/>
                </a:rPr>
                <a:t>年</a:t>
              </a:r>
              <a:r>
                <a:rPr lang="en-US" altLang="ja-JP" sz="2000" b="1" dirty="0">
                  <a:solidFill>
                    <a:srgbClr val="C00000"/>
                  </a:solidFill>
                  <a:effectLst>
                    <a:glow>
                      <a:schemeClr val="bg1"/>
                    </a:glow>
                  </a:effectLst>
                  <a:latin typeface="Meiryo UI" panose="020B0604030504040204" pitchFamily="50" charset="-128"/>
                  <a:ea typeface="Meiryo UI" panose="020B0604030504040204" pitchFamily="50" charset="-128"/>
                </a:rPr>
                <a:t>5</a:t>
              </a:r>
              <a:r>
                <a:rPr lang="ja-JP" altLang="en-US" sz="2000" b="1" dirty="0">
                  <a:solidFill>
                    <a:srgbClr val="C00000"/>
                  </a:solidFill>
                  <a:effectLst>
                    <a:glow>
                      <a:schemeClr val="bg1"/>
                    </a:glow>
                  </a:effectLst>
                  <a:latin typeface="Meiryo UI" panose="020B0604030504040204" pitchFamily="50" charset="-128"/>
                  <a:ea typeface="Meiryo UI" panose="020B0604030504040204" pitchFamily="50" charset="-128"/>
                </a:rPr>
                <a:t>月</a:t>
              </a:r>
              <a:r>
                <a:rPr lang="en-US" altLang="ja-JP" sz="2000" b="1" dirty="0">
                  <a:solidFill>
                    <a:srgbClr val="C00000"/>
                  </a:solidFill>
                  <a:effectLst>
                    <a:glow>
                      <a:schemeClr val="bg1"/>
                    </a:glow>
                  </a:effectLst>
                  <a:latin typeface="Meiryo UI" panose="020B0604030504040204" pitchFamily="50" charset="-128"/>
                  <a:ea typeface="Meiryo UI" panose="020B0604030504040204" pitchFamily="50" charset="-128"/>
                </a:rPr>
                <a:t>30</a:t>
              </a:r>
              <a:r>
                <a:rPr lang="ja-JP" altLang="en-US" sz="2000" b="1" dirty="0">
                  <a:solidFill>
                    <a:srgbClr val="C00000"/>
                  </a:solidFill>
                  <a:effectLst>
                    <a:glow>
                      <a:schemeClr val="bg1"/>
                    </a:glow>
                  </a:effectLst>
                  <a:latin typeface="Meiryo UI" panose="020B0604030504040204" pitchFamily="50" charset="-128"/>
                  <a:ea typeface="Meiryo UI" panose="020B0604030504040204" pitchFamily="50" charset="-128"/>
                </a:rPr>
                <a:t>日（金）</a:t>
              </a:r>
            </a:p>
          </p:txBody>
        </p:sp>
      </p:grpSp>
      <p:sp>
        <p:nvSpPr>
          <p:cNvPr id="75" name="正方形/長方形 74"/>
          <p:cNvSpPr/>
          <p:nvPr/>
        </p:nvSpPr>
        <p:spPr bwMode="gray">
          <a:xfrm>
            <a:off x="3060000" y="216000"/>
            <a:ext cx="3856039" cy="1107996"/>
          </a:xfrm>
          <a:prstGeom prst="rect">
            <a:avLst/>
          </a:prstGeom>
          <a:ln>
            <a:noFill/>
          </a:ln>
        </p:spPr>
        <p:txBody>
          <a:bodyPr>
            <a:spAutoFit/>
            <a:scene3d>
              <a:camera prst="orthographicFront">
                <a:rot lat="0" lon="0" rev="0"/>
              </a:camera>
              <a:lightRig rig="contrasting" dir="t">
                <a:rot lat="0" lon="0" rev="4500000"/>
              </a:lightRig>
            </a:scene3d>
            <a:sp3d contourW="6350" prstMaterial="metal">
              <a:contourClr>
                <a:schemeClr val="accent1">
                  <a:shade val="75000"/>
                </a:schemeClr>
              </a:contourClr>
            </a:sp3d>
          </a:bodyPr>
          <a:lstStyle/>
          <a:p>
            <a:pPr>
              <a:defRPr/>
            </a:pPr>
            <a:r>
              <a:rPr lang="ja-JP" altLang="en-US" sz="4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latin typeface="Meiryo UI" panose="020B0604030504040204" pitchFamily="50" charset="-128"/>
                <a:ea typeface="Meiryo UI" panose="020B0604030504040204" pitchFamily="50" charset="-128"/>
              </a:rPr>
              <a:t>インターネット</a:t>
            </a:r>
            <a:r>
              <a:rPr lang="ja-JP" altLang="en-US" sz="1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latin typeface="Meiryo UI" panose="020B0604030504040204" pitchFamily="50" charset="-128"/>
                <a:ea typeface="Meiryo UI" panose="020B0604030504040204" pitchFamily="50" charset="-128"/>
              </a:rPr>
              <a:t> </a:t>
            </a:r>
            <a:endParaRPr lang="en-US" altLang="ja-JP" sz="1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latin typeface="Meiryo UI" panose="020B0604030504040204" pitchFamily="50" charset="-128"/>
              <a:ea typeface="Meiryo UI" panose="020B0604030504040204" pitchFamily="50" charset="-128"/>
            </a:endParaRPr>
          </a:p>
          <a:p>
            <a:pPr algn="r">
              <a:defRPr/>
            </a:pPr>
            <a:r>
              <a:rPr lang="ja-JP" altLang="en-US" sz="1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latin typeface="Meiryo UI" panose="020B0604030504040204" pitchFamily="50" charset="-128"/>
                <a:ea typeface="Meiryo UI" panose="020B0604030504040204" pitchFamily="50" charset="-128"/>
              </a:rPr>
              <a:t>　　　　　　　　　　　　　　　　　</a:t>
            </a:r>
            <a:r>
              <a:rPr lang="ja-JP" altLang="en-US"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latin typeface="Meiryo UI" panose="020B0604030504040204" pitchFamily="50" charset="-128"/>
                <a:ea typeface="Meiryo UI" panose="020B0604030504040204" pitchFamily="50" charset="-128"/>
              </a:rPr>
              <a:t>による手続きのご案内</a:t>
            </a:r>
            <a:endParaRPr lang="ja-JP" altLang="ja-JP"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latin typeface="Meiryo UI" panose="020B0604030504040204" pitchFamily="50" charset="-128"/>
              <a:ea typeface="Meiryo UI" panose="020B0604030504040204" pitchFamily="50" charset="-128"/>
            </a:endParaRPr>
          </a:p>
        </p:txBody>
      </p:sp>
      <p:sp>
        <p:nvSpPr>
          <p:cNvPr id="81" name="メモ 80"/>
          <p:cNvSpPr/>
          <p:nvPr/>
        </p:nvSpPr>
        <p:spPr>
          <a:xfrm>
            <a:off x="0" y="4622800"/>
            <a:ext cx="6858000" cy="4506913"/>
          </a:xfrm>
          <a:prstGeom prst="foldedCorner">
            <a:avLst>
              <a:gd name="adj" fmla="val 7437"/>
            </a:avLst>
          </a:prstGeom>
          <a:solidFill>
            <a:srgbClr val="385D8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083" name="正方形/長方形 32"/>
          <p:cNvSpPr>
            <a:spLocks noChangeArrowheads="1"/>
          </p:cNvSpPr>
          <p:nvPr/>
        </p:nvSpPr>
        <p:spPr bwMode="gray">
          <a:xfrm>
            <a:off x="34925" y="4751388"/>
            <a:ext cx="3294063"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600">
                <a:solidFill>
                  <a:schemeClr val="bg1"/>
                </a:solidFill>
                <a:latin typeface="Meiryo UI" panose="020B0604030504040204" pitchFamily="50" charset="-128"/>
                <a:ea typeface="Meiryo UI" panose="020B0604030504040204" pitchFamily="50" charset="-128"/>
              </a:rPr>
              <a:t>カネカグループ　生活総合補償プランは</a:t>
            </a:r>
            <a:endParaRPr lang="en-US" altLang="ja-JP" sz="1600">
              <a:solidFill>
                <a:schemeClr val="bg1"/>
              </a:solidFill>
              <a:latin typeface="Meiryo UI" panose="020B0604030504040204" pitchFamily="50" charset="-128"/>
              <a:ea typeface="Meiryo UI" panose="020B0604030504040204" pitchFamily="50" charset="-128"/>
            </a:endParaRPr>
          </a:p>
          <a:p>
            <a:pPr eaLnBrk="1" hangingPunct="1">
              <a:lnSpc>
                <a:spcPts val="900"/>
              </a:lnSpc>
              <a:spcBef>
                <a:spcPct val="0"/>
              </a:spcBef>
              <a:buFontTx/>
              <a:buNone/>
            </a:pPr>
            <a:r>
              <a:rPr lang="ja-JP" altLang="en-US" sz="900">
                <a:solidFill>
                  <a:schemeClr val="bg1"/>
                </a:solidFill>
                <a:latin typeface="Meiryo UI" panose="020B0604030504040204" pitchFamily="50" charset="-128"/>
                <a:ea typeface="Meiryo UI" panose="020B0604030504040204" pitchFamily="50" charset="-128"/>
              </a:rPr>
              <a:t>　　　　　　　　　　　　　　</a:t>
            </a:r>
            <a:r>
              <a:rPr lang="ja-JP" altLang="en-US" sz="800">
                <a:solidFill>
                  <a:schemeClr val="bg1"/>
                </a:solidFill>
                <a:latin typeface="Meiryo UI" panose="020B0604030504040204" pitchFamily="50" charset="-128"/>
                <a:ea typeface="Meiryo UI" panose="020B0604030504040204" pitchFamily="50" charset="-128"/>
              </a:rPr>
              <a:t>＜団体総合生活補償保険（</a:t>
            </a:r>
            <a:r>
              <a:rPr lang="en-US" altLang="ja-JP" sz="800">
                <a:solidFill>
                  <a:schemeClr val="bg1"/>
                </a:solidFill>
                <a:latin typeface="Meiryo UI" panose="020B0604030504040204" pitchFamily="50" charset="-128"/>
                <a:ea typeface="Meiryo UI" panose="020B0604030504040204" pitchFamily="50" charset="-128"/>
              </a:rPr>
              <a:t>MS</a:t>
            </a:r>
            <a:r>
              <a:rPr lang="ja-JP" altLang="en-US" sz="800">
                <a:solidFill>
                  <a:schemeClr val="bg1"/>
                </a:solidFill>
                <a:latin typeface="Meiryo UI" panose="020B0604030504040204" pitchFamily="50" charset="-128"/>
                <a:ea typeface="Meiryo UI" panose="020B0604030504040204" pitchFamily="50" charset="-128"/>
              </a:rPr>
              <a:t>＆</a:t>
            </a:r>
            <a:r>
              <a:rPr lang="en-US" altLang="ja-JP" sz="800">
                <a:solidFill>
                  <a:schemeClr val="bg1"/>
                </a:solidFill>
                <a:latin typeface="Meiryo UI" panose="020B0604030504040204" pitchFamily="50" charset="-128"/>
                <a:ea typeface="Meiryo UI" panose="020B0604030504040204" pitchFamily="50" charset="-128"/>
              </a:rPr>
              <a:t>AD</a:t>
            </a:r>
            <a:r>
              <a:rPr lang="ja-JP" altLang="en-US" sz="800">
                <a:solidFill>
                  <a:schemeClr val="bg1"/>
                </a:solidFill>
                <a:latin typeface="Meiryo UI" panose="020B0604030504040204" pitchFamily="50" charset="-128"/>
                <a:ea typeface="Meiryo UI" panose="020B0604030504040204" pitchFamily="50" charset="-128"/>
              </a:rPr>
              <a:t>型）＞</a:t>
            </a:r>
          </a:p>
        </p:txBody>
      </p:sp>
      <p:sp>
        <p:nvSpPr>
          <p:cNvPr id="3084" name="正方形/長方形 34"/>
          <p:cNvSpPr>
            <a:spLocks noChangeArrowheads="1"/>
          </p:cNvSpPr>
          <p:nvPr/>
        </p:nvSpPr>
        <p:spPr bwMode="gray">
          <a:xfrm>
            <a:off x="34925" y="5111750"/>
            <a:ext cx="568801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just" eaLnBrk="1" hangingPunct="1">
              <a:spcBef>
                <a:spcPct val="0"/>
              </a:spcBef>
              <a:buFontTx/>
              <a:buNone/>
            </a:pPr>
            <a:r>
              <a:rPr lang="ja-JP" altLang="en-US" sz="2000">
                <a:solidFill>
                  <a:schemeClr val="bg1"/>
                </a:solidFill>
                <a:latin typeface="Meiryo UI" panose="020B0604030504040204" pitchFamily="50" charset="-128"/>
                <a:ea typeface="Meiryo UI" panose="020B0604030504040204" pitchFamily="50" charset="-128"/>
              </a:rPr>
              <a:t>パソコン・スマートフォン</a:t>
            </a:r>
            <a:r>
              <a:rPr lang="ja-JP" altLang="en-US" sz="1600">
                <a:solidFill>
                  <a:schemeClr val="bg1"/>
                </a:solidFill>
                <a:latin typeface="Meiryo UI" panose="020B0604030504040204" pitchFamily="50" charset="-128"/>
                <a:ea typeface="Meiryo UI" panose="020B0604030504040204" pitchFamily="50" charset="-128"/>
              </a:rPr>
              <a:t>でいつでもできます！</a:t>
            </a:r>
            <a:endParaRPr lang="en-US" altLang="ja-JP" sz="1600">
              <a:solidFill>
                <a:schemeClr val="bg1"/>
              </a:solidFill>
              <a:latin typeface="Meiryo UI" panose="020B0604030504040204" pitchFamily="50" charset="-128"/>
              <a:ea typeface="Meiryo UI" panose="020B0604030504040204" pitchFamily="50" charset="-128"/>
            </a:endParaRPr>
          </a:p>
        </p:txBody>
      </p:sp>
      <p:sp>
        <p:nvSpPr>
          <p:cNvPr id="3085" name="テキスト ボックス 76"/>
          <p:cNvSpPr txBox="1">
            <a:spLocks noChangeArrowheads="1"/>
          </p:cNvSpPr>
          <p:nvPr/>
        </p:nvSpPr>
        <p:spPr bwMode="auto">
          <a:xfrm>
            <a:off x="4392613" y="4787900"/>
            <a:ext cx="25019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b="1" dirty="0">
                <a:solidFill>
                  <a:schemeClr val="bg1"/>
                </a:solidFill>
                <a:latin typeface="Meiryo UI" panose="020B0604030504040204" pitchFamily="50" charset="-128"/>
                <a:ea typeface="Meiryo UI" panose="020B0604030504040204" pitchFamily="50" charset="-128"/>
              </a:rPr>
              <a:t>●画面の流れに沿って、</a:t>
            </a:r>
            <a:endParaRPr lang="en-US" altLang="ja-JP" sz="1200"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b="1" dirty="0">
                <a:solidFill>
                  <a:schemeClr val="bg1"/>
                </a:solidFill>
                <a:latin typeface="Meiryo UI" panose="020B0604030504040204" pitchFamily="50" charset="-128"/>
                <a:ea typeface="Meiryo UI" panose="020B0604030504040204" pitchFamily="50" charset="-128"/>
              </a:rPr>
              <a:t>　　　　　　 シンプルでお手続き簡単！</a:t>
            </a:r>
            <a:br>
              <a:rPr lang="en-US" altLang="ja-JP" sz="1200" b="1" dirty="0">
                <a:solidFill>
                  <a:schemeClr val="bg1"/>
                </a:solidFill>
                <a:latin typeface="Meiryo UI" panose="020B0604030504040204" pitchFamily="50" charset="-128"/>
                <a:ea typeface="Meiryo UI" panose="020B0604030504040204" pitchFamily="50" charset="-128"/>
              </a:rPr>
            </a:br>
            <a:r>
              <a:rPr lang="ja-JP" altLang="en-US" sz="1200" b="1" dirty="0">
                <a:solidFill>
                  <a:schemeClr val="bg1"/>
                </a:solidFill>
                <a:latin typeface="Meiryo UI" panose="020B0604030504040204" pitchFamily="50" charset="-128"/>
                <a:ea typeface="Meiryo UI" panose="020B0604030504040204" pitchFamily="50" charset="-128"/>
              </a:rPr>
              <a:t>●加入申込票の ご提出が「不要」！</a:t>
            </a:r>
          </a:p>
        </p:txBody>
      </p:sp>
      <p:grpSp>
        <p:nvGrpSpPr>
          <p:cNvPr id="3086" name="グループ化 1"/>
          <p:cNvGrpSpPr>
            <a:grpSpLocks/>
          </p:cNvGrpSpPr>
          <p:nvPr/>
        </p:nvGrpSpPr>
        <p:grpSpPr bwMode="auto">
          <a:xfrm>
            <a:off x="57150" y="5591175"/>
            <a:ext cx="6786563" cy="3524250"/>
            <a:chOff x="57150" y="5591175"/>
            <a:chExt cx="6786563" cy="3524250"/>
          </a:xfrm>
        </p:grpSpPr>
        <p:sp>
          <p:nvSpPr>
            <p:cNvPr id="89" name="角丸四角形 88"/>
            <p:cNvSpPr/>
            <p:nvPr/>
          </p:nvSpPr>
          <p:spPr>
            <a:xfrm>
              <a:off x="146050" y="5591175"/>
              <a:ext cx="6607175" cy="2986088"/>
            </a:xfrm>
            <a:prstGeom prst="roundRect">
              <a:avLst>
                <a:gd name="adj" fmla="val 564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096" name="テキスト ボックス 84"/>
            <p:cNvSpPr txBox="1">
              <a:spLocks noChangeArrowheads="1"/>
            </p:cNvSpPr>
            <p:nvPr/>
          </p:nvSpPr>
          <p:spPr bwMode="auto">
            <a:xfrm>
              <a:off x="244475" y="5659438"/>
              <a:ext cx="3416300"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a:latin typeface="メイリオ" panose="020B0604030504040204" pitchFamily="50" charset="-128"/>
                  <a:ea typeface="メイリオ" panose="020B0604030504040204" pitchFamily="50" charset="-128"/>
                </a:rPr>
                <a:t>お手続きの流れ（詳細は裏面をご覧ください）</a:t>
              </a:r>
              <a:endParaRPr lang="en-US" altLang="ja-JP" sz="1200">
                <a:latin typeface="メイリオ" panose="020B0604030504040204" pitchFamily="50" charset="-128"/>
                <a:ea typeface="メイリオ" panose="020B0604030504040204" pitchFamily="50" charset="-128"/>
              </a:endParaRPr>
            </a:p>
          </p:txBody>
        </p:sp>
        <p:sp>
          <p:nvSpPr>
            <p:cNvPr id="44" name="正方形/長方形 43"/>
            <p:cNvSpPr/>
            <p:nvPr/>
          </p:nvSpPr>
          <p:spPr>
            <a:xfrm>
              <a:off x="4940300" y="5922963"/>
              <a:ext cx="1722438" cy="1931987"/>
            </a:xfrm>
            <a:prstGeom prst="rect">
              <a:avLst/>
            </a:prstGeom>
            <a:solidFill>
              <a:schemeClr val="bg1"/>
            </a:solidFill>
            <a:ln>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3098" name="Picture 37" descr="D:\Users\0431834\AppData\Local\Temp\lza06424\1151_1200\119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45075" y="6375400"/>
              <a:ext cx="538163" cy="65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99" name="テキスト ボックス 55"/>
            <p:cNvSpPr txBox="1">
              <a:spLocks noChangeArrowheads="1"/>
            </p:cNvSpPr>
            <p:nvPr/>
          </p:nvSpPr>
          <p:spPr bwMode="auto">
            <a:xfrm>
              <a:off x="4872038" y="7146925"/>
              <a:ext cx="18923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800">
                  <a:latin typeface="メイリオ" panose="020B0604030504040204" pitchFamily="50" charset="-128"/>
                  <a:ea typeface="メイリオ" panose="020B0604030504040204" pitchFamily="50" charset="-128"/>
                </a:rPr>
                <a:t>毎年、加入申込票はもらっていたけど記入して提出するのが面倒で後回しでした。でも今回は職場のパソコンでお昼休み中に申し込みが完了して簡単に手続きができました！</a:t>
              </a:r>
              <a:endParaRPr lang="en-US" altLang="ja-JP" sz="800">
                <a:latin typeface="メイリオ" panose="020B0604030504040204" pitchFamily="50" charset="-128"/>
                <a:ea typeface="メイリオ" panose="020B0604030504040204" pitchFamily="50" charset="-128"/>
              </a:endParaRPr>
            </a:p>
          </p:txBody>
        </p:sp>
        <p:pic>
          <p:nvPicPr>
            <p:cNvPr id="3100" name="Picture 41" descr="D:\Users\0431834\AppData\Local\Temp\lza05708\151_200\190.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59463" y="6340475"/>
              <a:ext cx="6731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 name="右矢印 47"/>
            <p:cNvSpPr/>
            <p:nvPr/>
          </p:nvSpPr>
          <p:spPr>
            <a:xfrm>
              <a:off x="5545138" y="6580188"/>
              <a:ext cx="273050" cy="287337"/>
            </a:xfrm>
            <a:prstGeom prst="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fontAlgn="auto">
                <a:spcBef>
                  <a:spcPts val="0"/>
                </a:spcBef>
                <a:spcAft>
                  <a:spcPts val="0"/>
                </a:spcAft>
                <a:defRPr/>
              </a:pPr>
              <a:endParaRPr lang="ja-JP" altLang="en-US"/>
            </a:p>
          </p:txBody>
        </p:sp>
        <p:sp>
          <p:nvSpPr>
            <p:cNvPr id="3102" name="テキスト ボックス 48"/>
            <p:cNvSpPr txBox="1">
              <a:spLocks noChangeArrowheads="1"/>
            </p:cNvSpPr>
            <p:nvPr/>
          </p:nvSpPr>
          <p:spPr bwMode="auto">
            <a:xfrm>
              <a:off x="4940300" y="5927725"/>
              <a:ext cx="1722438" cy="369888"/>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900">
                  <a:solidFill>
                    <a:schemeClr val="bg1"/>
                  </a:solidFill>
                  <a:latin typeface="メイリオ" panose="020B0604030504040204" pitchFamily="50" charset="-128"/>
                  <a:ea typeface="メイリオ" panose="020B0604030504040204" pitchFamily="50" charset="-128"/>
                </a:rPr>
                <a:t>インターネット手続き</a:t>
              </a:r>
              <a:br>
                <a:rPr lang="en-US" altLang="ja-JP" sz="900">
                  <a:solidFill>
                    <a:schemeClr val="bg1"/>
                  </a:solidFill>
                  <a:latin typeface="メイリオ" panose="020B0604030504040204" pitchFamily="50" charset="-128"/>
                  <a:ea typeface="メイリオ" panose="020B0604030504040204" pitchFamily="50" charset="-128"/>
                </a:rPr>
              </a:br>
              <a:r>
                <a:rPr lang="ja-JP" altLang="en-US" sz="900">
                  <a:solidFill>
                    <a:schemeClr val="bg1"/>
                  </a:solidFill>
                  <a:latin typeface="メイリオ" panose="020B0604030504040204" pitchFamily="50" charset="-128"/>
                  <a:ea typeface="メイリオ" panose="020B0604030504040204" pitchFamily="50" charset="-128"/>
                </a:rPr>
                <a:t>ご利用者の声</a:t>
              </a:r>
            </a:p>
          </p:txBody>
        </p:sp>
        <p:sp>
          <p:nvSpPr>
            <p:cNvPr id="56" name="二等辺三角形 55"/>
            <p:cNvSpPr/>
            <p:nvPr/>
          </p:nvSpPr>
          <p:spPr>
            <a:xfrm rot="5400000">
              <a:off x="1312069" y="6949282"/>
              <a:ext cx="857250" cy="157162"/>
            </a:xfrm>
            <a:prstGeom prst="triangle">
              <a:avLst>
                <a:gd name="adj" fmla="val 53611"/>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nvGrpSpPr>
            <p:cNvPr id="3104" name="グループ化 89"/>
            <p:cNvGrpSpPr>
              <a:grpSpLocks/>
            </p:cNvGrpSpPr>
            <p:nvPr/>
          </p:nvGrpSpPr>
          <p:grpSpPr bwMode="auto">
            <a:xfrm>
              <a:off x="241300" y="5969000"/>
              <a:ext cx="1404938" cy="1806575"/>
              <a:chOff x="241300" y="6045199"/>
              <a:chExt cx="1404938" cy="1806576"/>
            </a:xfrm>
          </p:grpSpPr>
          <p:sp>
            <p:nvSpPr>
              <p:cNvPr id="50" name="正方形/長方形 49"/>
              <p:cNvSpPr/>
              <p:nvPr/>
            </p:nvSpPr>
            <p:spPr>
              <a:xfrm>
                <a:off x="255588" y="6345237"/>
                <a:ext cx="1390650" cy="150653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050"/>
              </a:p>
            </p:txBody>
          </p:sp>
          <p:sp>
            <p:nvSpPr>
              <p:cNvPr id="51" name="角丸四角形 50"/>
              <p:cNvSpPr/>
              <p:nvPr/>
            </p:nvSpPr>
            <p:spPr>
              <a:xfrm>
                <a:off x="255588" y="6045199"/>
                <a:ext cx="1390650" cy="5699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１：カネカ保険センター</a:t>
                </a:r>
                <a:r>
                  <a:rPr lang="en-US" altLang="ja-JP" sz="1050" b="1" dirty="0">
                    <a:latin typeface="Meiryo UI" panose="020B0604030504040204" pitchFamily="50" charset="-128"/>
                    <a:ea typeface="Meiryo UI" panose="020B0604030504040204" pitchFamily="50" charset="-128"/>
                    <a:cs typeface="Meiryo UI" panose="020B0604030504040204" pitchFamily="50" charset="-128"/>
                  </a:rPr>
                  <a:t>HP</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にアクセス</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テキスト ボックス 57"/>
              <p:cNvSpPr txBox="1"/>
              <p:nvPr/>
            </p:nvSpPr>
            <p:spPr bwMode="gray">
              <a:xfrm>
                <a:off x="241300" y="6677024"/>
                <a:ext cx="730250" cy="231775"/>
              </a:xfrm>
              <a:prstGeom prst="rect">
                <a:avLst/>
              </a:prstGeom>
              <a:noFill/>
            </p:spPr>
            <p:txBody>
              <a:bodyPr wrap="none">
                <a:spAutoFit/>
              </a:bodyPr>
              <a:lstStyle/>
              <a:p>
                <a:pPr fontAlgn="auto">
                  <a:spcBef>
                    <a:spcPts val="0"/>
                  </a:spcBef>
                  <a:spcAft>
                    <a:spcPts val="0"/>
                  </a:spcAft>
                  <a:defRPr/>
                </a:pPr>
                <a:r>
                  <a:rPr lang="ja-JP" altLang="en-US" sz="900" dirty="0">
                    <a:solidFill>
                      <a:schemeClr val="tx2"/>
                    </a:solidFill>
                    <a:latin typeface="+mn-lt"/>
                    <a:ea typeface="+mj-ea"/>
                  </a:rPr>
                  <a:t>職場でも♪</a:t>
                </a:r>
                <a:endParaRPr lang="en-US" altLang="ja-JP" sz="900" dirty="0">
                  <a:solidFill>
                    <a:schemeClr val="tx2"/>
                  </a:solidFill>
                  <a:latin typeface="+mn-lt"/>
                  <a:ea typeface="+mj-ea"/>
                </a:endParaRPr>
              </a:p>
            </p:txBody>
          </p:sp>
          <p:pic>
            <p:nvPicPr>
              <p:cNvPr id="3127" name="Picture 4" descr="\\msad.ms-ad-ins.com\TPC\E02$\UserData\3634531\Desktop\747.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65188" y="6657975"/>
                <a:ext cx="677862"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8" name="Picture 79" descr="D:\Users\0431834\AppData\Local\Temp\lza06428\1251_1300\1253.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1625" y="7218363"/>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 name="テキスト ボックス 60"/>
              <p:cNvSpPr txBox="1"/>
              <p:nvPr/>
            </p:nvSpPr>
            <p:spPr bwMode="gray">
              <a:xfrm>
                <a:off x="717550" y="7242175"/>
                <a:ext cx="885825" cy="508000"/>
              </a:xfrm>
              <a:prstGeom prst="rect">
                <a:avLst/>
              </a:prstGeom>
              <a:noFill/>
            </p:spPr>
            <p:txBody>
              <a:bodyPr wrap="none">
                <a:spAutoFit/>
              </a:bodyPr>
              <a:lstStyle/>
              <a:p>
                <a:pPr fontAlgn="auto">
                  <a:spcBef>
                    <a:spcPts val="0"/>
                  </a:spcBef>
                  <a:spcAft>
                    <a:spcPts val="0"/>
                  </a:spcAft>
                  <a:defRPr/>
                </a:pPr>
                <a:r>
                  <a:rPr lang="ja-JP" altLang="en-US" sz="900" dirty="0">
                    <a:solidFill>
                      <a:schemeClr val="tx2"/>
                    </a:solidFill>
                    <a:latin typeface="+mn-lt"/>
                    <a:ea typeface="+mj-ea"/>
                  </a:rPr>
                  <a:t>ご自宅でも♪</a:t>
                </a:r>
                <a:endParaRPr lang="en-US" altLang="ja-JP" sz="900" dirty="0">
                  <a:solidFill>
                    <a:schemeClr val="tx2"/>
                  </a:solidFill>
                  <a:latin typeface="+mn-lt"/>
                  <a:ea typeface="+mj-ea"/>
                </a:endParaRPr>
              </a:p>
              <a:p>
                <a:pPr fontAlgn="auto">
                  <a:spcBef>
                    <a:spcPts val="0"/>
                  </a:spcBef>
                  <a:spcAft>
                    <a:spcPts val="0"/>
                  </a:spcAft>
                  <a:defRPr/>
                </a:pPr>
                <a:r>
                  <a:rPr lang="ja-JP" altLang="en-US" sz="900" dirty="0">
                    <a:solidFill>
                      <a:schemeClr val="tx2"/>
                    </a:solidFill>
                    <a:latin typeface="+mn-lt"/>
                    <a:ea typeface="+mj-ea"/>
                  </a:rPr>
                  <a:t>休日にゆっくり</a:t>
                </a:r>
                <a:endParaRPr lang="en-US" altLang="ja-JP" sz="900" dirty="0">
                  <a:solidFill>
                    <a:schemeClr val="tx2"/>
                  </a:solidFill>
                  <a:latin typeface="+mn-lt"/>
                  <a:ea typeface="+mj-ea"/>
                </a:endParaRPr>
              </a:p>
              <a:p>
                <a:pPr fontAlgn="auto">
                  <a:spcBef>
                    <a:spcPts val="0"/>
                  </a:spcBef>
                  <a:spcAft>
                    <a:spcPts val="0"/>
                  </a:spcAft>
                  <a:defRPr/>
                </a:pPr>
                <a:r>
                  <a:rPr lang="ja-JP" altLang="en-US" sz="900" dirty="0">
                    <a:solidFill>
                      <a:schemeClr val="tx2"/>
                    </a:solidFill>
                    <a:latin typeface="+mn-lt"/>
                    <a:ea typeface="+mj-ea"/>
                  </a:rPr>
                  <a:t>　　検討</a:t>
                </a:r>
                <a:endParaRPr lang="en-US" altLang="ja-JP" sz="900" dirty="0">
                  <a:solidFill>
                    <a:schemeClr val="tx2"/>
                  </a:solidFill>
                  <a:latin typeface="+mn-lt"/>
                  <a:ea typeface="+mj-ea"/>
                </a:endParaRPr>
              </a:p>
            </p:txBody>
          </p:sp>
        </p:grpSp>
        <p:grpSp>
          <p:nvGrpSpPr>
            <p:cNvPr id="3105" name="グループ化 90"/>
            <p:cNvGrpSpPr>
              <a:grpSpLocks/>
            </p:cNvGrpSpPr>
            <p:nvPr/>
          </p:nvGrpSpPr>
          <p:grpSpPr bwMode="auto">
            <a:xfrm>
              <a:off x="1839913" y="5969000"/>
              <a:ext cx="1392237" cy="1806575"/>
              <a:chOff x="1820863" y="6045199"/>
              <a:chExt cx="1392237" cy="1806576"/>
            </a:xfrm>
          </p:grpSpPr>
          <p:sp>
            <p:nvSpPr>
              <p:cNvPr id="52" name="正方形/長方形 51"/>
              <p:cNvSpPr/>
              <p:nvPr/>
            </p:nvSpPr>
            <p:spPr>
              <a:xfrm>
                <a:off x="1820863" y="6345237"/>
                <a:ext cx="1392237" cy="150653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050"/>
              </a:p>
            </p:txBody>
          </p:sp>
          <p:sp>
            <p:nvSpPr>
              <p:cNvPr id="53" name="角丸四角形 52"/>
              <p:cNvSpPr/>
              <p:nvPr/>
            </p:nvSpPr>
            <p:spPr>
              <a:xfrm>
                <a:off x="1820863" y="6045199"/>
                <a:ext cx="1392237" cy="5699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２：インターネットお手続き画面から手続きスタート！</a:t>
                </a:r>
              </a:p>
            </p:txBody>
          </p:sp>
          <p:pic>
            <p:nvPicPr>
              <p:cNvPr id="3122" name="図 1"/>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gray">
              <a:xfrm>
                <a:off x="1917700" y="6715125"/>
                <a:ext cx="1198563" cy="1065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3" name="図 74"/>
              <p:cNvPicPr>
                <a:picLocks noChangeAspect="1"/>
              </p:cNvPicPr>
              <p:nvPr/>
            </p:nvPicPr>
            <p:blipFill>
              <a:blip r:embed="rId9">
                <a:extLst>
                  <a:ext uri="{28A0092B-C50C-407E-A947-70E740481C1C}">
                    <a14:useLocalDpi xmlns:a14="http://schemas.microsoft.com/office/drawing/2010/main" val="0"/>
                  </a:ext>
                </a:extLst>
              </a:blip>
              <a:srcRect b="7245"/>
              <a:stretch>
                <a:fillRect/>
              </a:stretch>
            </p:blipFill>
            <p:spPr bwMode="auto">
              <a:xfrm>
                <a:off x="2117725" y="6980238"/>
                <a:ext cx="835025" cy="5349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grpSp>
        <p:grpSp>
          <p:nvGrpSpPr>
            <p:cNvPr id="3106" name="グループ化 91"/>
            <p:cNvGrpSpPr>
              <a:grpSpLocks/>
            </p:cNvGrpSpPr>
            <p:nvPr/>
          </p:nvGrpSpPr>
          <p:grpSpPr bwMode="auto">
            <a:xfrm>
              <a:off x="3425825" y="5969000"/>
              <a:ext cx="1390650" cy="1806575"/>
              <a:chOff x="3425825" y="6045199"/>
              <a:chExt cx="1390650" cy="1806576"/>
            </a:xfrm>
          </p:grpSpPr>
          <p:sp>
            <p:nvSpPr>
              <p:cNvPr id="54" name="正方形/長方形 53"/>
              <p:cNvSpPr/>
              <p:nvPr/>
            </p:nvSpPr>
            <p:spPr>
              <a:xfrm>
                <a:off x="3425825" y="6424612"/>
                <a:ext cx="1390650" cy="142716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050"/>
              </a:p>
            </p:txBody>
          </p:sp>
          <p:sp>
            <p:nvSpPr>
              <p:cNvPr id="55" name="角丸四角形 54"/>
              <p:cNvSpPr/>
              <p:nvPr/>
            </p:nvSpPr>
            <p:spPr>
              <a:xfrm>
                <a:off x="3425825" y="6045199"/>
                <a:ext cx="1390650" cy="5699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３：ご加入内容等を確認いただきお手続き完了！</a:t>
                </a:r>
              </a:p>
            </p:txBody>
          </p:sp>
          <p:pic>
            <p:nvPicPr>
              <p:cNvPr id="3119" name="Picture 39" descr="D:\Users\0431834\AppData\Local\Temp\lza06808\501_550\501.jp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625849" y="6842125"/>
                <a:ext cx="1042987" cy="85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6" name="Text Box 164"/>
            <p:cNvSpPr txBox="1">
              <a:spLocks noChangeArrowheads="1"/>
            </p:cNvSpPr>
            <p:nvPr/>
          </p:nvSpPr>
          <p:spPr bwMode="gray">
            <a:xfrm>
              <a:off x="864120" y="8692597"/>
              <a:ext cx="3529236" cy="294953"/>
            </a:xfrm>
            <a:prstGeom prst="rect">
              <a:avLst/>
            </a:prstGeom>
            <a:noFill/>
            <a:ln>
              <a:noFill/>
            </a:ln>
          </p:spPr>
          <p:txBody>
            <a:bodyPr wrap="none" lIns="74295" tIns="8890" rIns="74295" bIns="8890">
              <a:spAutoFit/>
            </a:bodyPr>
            <a:lstStyle>
              <a:defPPr>
                <a:defRPr lang="ja-JP"/>
              </a:defPPr>
              <a:lvl1pPr algn="just">
                <a:defRPr sz="1400">
                  <a:solidFill>
                    <a:schemeClr val="bg1"/>
                  </a:solidFill>
                  <a:effectLst>
                    <a:glow rad="101600">
                      <a:srgbClr val="002060"/>
                    </a:glow>
                  </a:effectLst>
                  <a:latin typeface="+mn-ea"/>
                  <a:ea typeface="+mn-ea"/>
                </a:defRPr>
              </a:lvl1pPr>
            </a:lstStyle>
            <a:p>
              <a:pPr fontAlgn="auto">
                <a:spcBef>
                  <a:spcPts val="0"/>
                </a:spcBef>
                <a:spcAft>
                  <a:spcPts val="0"/>
                </a:spcAft>
                <a:defRPr/>
              </a:pPr>
              <a:r>
                <a:rPr lang="en-US" altLang="ja-JP" sz="1800" dirty="0">
                  <a:effectLst>
                    <a:glow rad="101600">
                      <a:schemeClr val="tx2">
                        <a:lumMod val="75000"/>
                      </a:schemeClr>
                    </a:glow>
                  </a:effectLst>
                  <a:latin typeface="+mn-lt"/>
                </a:rPr>
                <a:t>https://www.kaneka-hoken.co.jp/</a:t>
              </a:r>
              <a:r>
                <a:rPr lang="en-US" altLang="ja-JP" sz="1800" dirty="0"/>
                <a:t> </a:t>
              </a:r>
              <a:endParaRPr lang="en-US" altLang="ja-JP" sz="1800" dirty="0">
                <a:effectLst>
                  <a:glow rad="101600">
                    <a:schemeClr val="tx2">
                      <a:lumMod val="75000"/>
                    </a:schemeClr>
                  </a:glow>
                </a:effectLst>
                <a:latin typeface="+mn-lt"/>
              </a:endParaRPr>
            </a:p>
          </p:txBody>
        </p:sp>
        <p:sp>
          <p:nvSpPr>
            <p:cNvPr id="3108" name="テキスト ボックス 84"/>
            <p:cNvSpPr txBox="1">
              <a:spLocks noChangeArrowheads="1"/>
            </p:cNvSpPr>
            <p:nvPr/>
          </p:nvSpPr>
          <p:spPr bwMode="auto">
            <a:xfrm>
              <a:off x="412750" y="8001000"/>
              <a:ext cx="4032250" cy="400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000" b="1">
                  <a:solidFill>
                    <a:srgbClr val="385D8A"/>
                  </a:solidFill>
                  <a:latin typeface="メイリオ" panose="020B0604030504040204" pitchFamily="50" charset="-128"/>
                  <a:ea typeface="メイリオ" panose="020B0604030504040204" pitchFamily="50" charset="-128"/>
                </a:rPr>
                <a:t>インターネットで簡単お手続き！</a:t>
              </a:r>
              <a:endParaRPr lang="en-US" altLang="ja-JP" sz="2000" b="1">
                <a:solidFill>
                  <a:srgbClr val="385D8A"/>
                </a:solidFill>
                <a:latin typeface="メイリオ" panose="020B0604030504040204" pitchFamily="50" charset="-128"/>
                <a:ea typeface="メイリオ" panose="020B0604030504040204" pitchFamily="50" charset="-128"/>
              </a:endParaRPr>
            </a:p>
          </p:txBody>
        </p:sp>
        <p:pic>
          <p:nvPicPr>
            <p:cNvPr id="3109" name="図 52"/>
            <p:cNvPicPr>
              <a:picLocks noChangeAspect="1"/>
            </p:cNvPicPr>
            <p:nvPr/>
          </p:nvPicPr>
          <p:blipFill>
            <a:blip r:embed="rId11" cstate="print">
              <a:extLst>
                <a:ext uri="{28A0092B-C50C-407E-A947-70E740481C1C}">
                  <a14:useLocalDpi xmlns:a14="http://schemas.microsoft.com/office/drawing/2010/main" val="0"/>
                </a:ext>
              </a:extLst>
            </a:blip>
            <a:srcRect t="2" b="30608"/>
            <a:stretch>
              <a:fillRect/>
            </a:stretch>
          </p:blipFill>
          <p:spPr bwMode="auto">
            <a:xfrm rot="169018">
              <a:off x="4387850" y="7815263"/>
              <a:ext cx="639763"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 name="円形吹き出し 68"/>
            <p:cNvSpPr/>
            <p:nvPr/>
          </p:nvSpPr>
          <p:spPr>
            <a:xfrm>
              <a:off x="5230813" y="7943850"/>
              <a:ext cx="1000125" cy="633413"/>
            </a:xfrm>
            <a:prstGeom prst="wedgeEllipseCallout">
              <a:avLst>
                <a:gd name="adj1" fmla="val -60968"/>
                <a:gd name="adj2" fmla="val 17575"/>
              </a:avLst>
            </a:prstGeom>
            <a:solidFill>
              <a:schemeClr val="bg1"/>
            </a:solidFill>
            <a:ln>
              <a:solidFill>
                <a:srgbClr val="FFCCFF"/>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111" name="テキスト ボックス 68"/>
            <p:cNvSpPr txBox="1">
              <a:spLocks noChangeArrowheads="1"/>
            </p:cNvSpPr>
            <p:nvPr/>
          </p:nvSpPr>
          <p:spPr bwMode="auto">
            <a:xfrm>
              <a:off x="5291138" y="8001000"/>
              <a:ext cx="9207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900">
                  <a:latin typeface="Meiryo UI" panose="020B0604030504040204" pitchFamily="50" charset="-128"/>
                  <a:ea typeface="Meiryo UI" panose="020B0604030504040204" pitchFamily="50" charset="-128"/>
                </a:rPr>
                <a:t>是非一度</a:t>
              </a:r>
              <a:endParaRPr lang="en-US" altLang="ja-JP" sz="900">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900">
                  <a:latin typeface="Meiryo UI" panose="020B0604030504040204" pitchFamily="50" charset="-128"/>
                  <a:ea typeface="Meiryo UI" panose="020B0604030504040204" pitchFamily="50" charset="-128"/>
                </a:rPr>
                <a:t>アクセスして</a:t>
              </a:r>
              <a:br>
                <a:rPr lang="en-US" altLang="ja-JP" sz="900">
                  <a:latin typeface="Meiryo UI" panose="020B0604030504040204" pitchFamily="50" charset="-128"/>
                  <a:ea typeface="Meiryo UI" panose="020B0604030504040204" pitchFamily="50" charset="-128"/>
                </a:rPr>
              </a:br>
              <a:r>
                <a:rPr lang="ja-JP" altLang="en-US" sz="900">
                  <a:latin typeface="Meiryo UI" panose="020B0604030504040204" pitchFamily="50" charset="-128"/>
                  <a:ea typeface="Meiryo UI" panose="020B0604030504040204" pitchFamily="50" charset="-128"/>
                </a:rPr>
                <a:t>みてくださいね！</a:t>
              </a:r>
              <a:endParaRPr lang="en-US" altLang="ja-JP" sz="900">
                <a:latin typeface="Meiryo UI" panose="020B0604030504040204" pitchFamily="50" charset="-128"/>
                <a:ea typeface="Meiryo UI" panose="020B0604030504040204" pitchFamily="50" charset="-128"/>
              </a:endParaRPr>
            </a:p>
          </p:txBody>
        </p:sp>
        <p:sp>
          <p:nvSpPr>
            <p:cNvPr id="3112" name="テキスト ボックス 84"/>
            <p:cNvSpPr txBox="1">
              <a:spLocks noChangeArrowheads="1"/>
            </p:cNvSpPr>
            <p:nvPr/>
          </p:nvSpPr>
          <p:spPr bwMode="auto">
            <a:xfrm>
              <a:off x="57150" y="8763000"/>
              <a:ext cx="8255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900">
                  <a:solidFill>
                    <a:schemeClr val="bg1"/>
                  </a:solidFill>
                  <a:latin typeface="メイリオ" panose="020B0604030504040204" pitchFamily="50" charset="-128"/>
                  <a:ea typeface="メイリオ" panose="020B0604030504040204" pitchFamily="50" charset="-128"/>
                </a:rPr>
                <a:t>パソコンから</a:t>
              </a:r>
              <a:endParaRPr lang="en-US" altLang="ja-JP" sz="900">
                <a:solidFill>
                  <a:schemeClr val="bg1"/>
                </a:solidFill>
                <a:latin typeface="メイリオ" panose="020B0604030504040204" pitchFamily="50" charset="-128"/>
                <a:ea typeface="メイリオ" panose="020B0604030504040204" pitchFamily="50" charset="-128"/>
              </a:endParaRPr>
            </a:p>
          </p:txBody>
        </p:sp>
        <p:sp>
          <p:nvSpPr>
            <p:cNvPr id="72" name="角丸四角形 71"/>
            <p:cNvSpPr/>
            <p:nvPr/>
          </p:nvSpPr>
          <p:spPr>
            <a:xfrm>
              <a:off x="4376738" y="8643938"/>
              <a:ext cx="1508125" cy="39687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カネカ保険センター</a:t>
              </a: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3" name="角丸四角形 72"/>
            <p:cNvSpPr/>
            <p:nvPr/>
          </p:nvSpPr>
          <p:spPr>
            <a:xfrm>
              <a:off x="5919788" y="8675688"/>
              <a:ext cx="755650" cy="327025"/>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検索</a:t>
              </a:r>
              <a:endParaRPr lang="en-US" altLang="ja-JP"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4" name="右矢印 73"/>
            <p:cNvSpPr/>
            <p:nvPr/>
          </p:nvSpPr>
          <p:spPr>
            <a:xfrm rot="2474809" flipH="1">
              <a:off x="6518275" y="8897938"/>
              <a:ext cx="325438" cy="217487"/>
            </a:xfrm>
            <a:prstGeom prst="rightArrow">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ln>
                  <a:solidFill>
                    <a:schemeClr val="bg1"/>
                  </a:solidFill>
                </a:ln>
              </a:endParaRPr>
            </a:p>
          </p:txBody>
        </p:sp>
        <p:sp>
          <p:nvSpPr>
            <p:cNvPr id="94" name="二等辺三角形 93"/>
            <p:cNvSpPr/>
            <p:nvPr/>
          </p:nvSpPr>
          <p:spPr>
            <a:xfrm rot="5400000">
              <a:off x="2899569" y="6949282"/>
              <a:ext cx="857250" cy="157162"/>
            </a:xfrm>
            <a:prstGeom prst="triangle">
              <a:avLst>
                <a:gd name="adj" fmla="val 53611"/>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3087" name="正方形/長方形 32"/>
          <p:cNvSpPr>
            <a:spLocks noChangeArrowheads="1"/>
          </p:cNvSpPr>
          <p:nvPr/>
        </p:nvSpPr>
        <p:spPr bwMode="gray">
          <a:xfrm>
            <a:off x="3117850" y="0"/>
            <a:ext cx="38735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600" b="1">
                <a:solidFill>
                  <a:schemeClr val="accent1"/>
                </a:solidFill>
                <a:latin typeface="Meiryo UI" panose="020B0604030504040204" pitchFamily="50" charset="-128"/>
                <a:ea typeface="Meiryo UI" panose="020B0604030504040204" pitchFamily="50" charset="-128"/>
              </a:rPr>
              <a:t>生活総合補償プラン</a:t>
            </a:r>
            <a:r>
              <a:rPr lang="ja-JP" altLang="en-US" sz="800" b="1">
                <a:solidFill>
                  <a:schemeClr val="accent1"/>
                </a:solidFill>
                <a:latin typeface="Meiryo UI" panose="020B0604030504040204" pitchFamily="50" charset="-128"/>
                <a:ea typeface="Meiryo UI" panose="020B0604030504040204" pitchFamily="50" charset="-128"/>
              </a:rPr>
              <a:t>＜団体総合生活補償保険（</a:t>
            </a:r>
            <a:r>
              <a:rPr lang="en-US" altLang="ja-JP" sz="800" b="1">
                <a:solidFill>
                  <a:schemeClr val="accent1"/>
                </a:solidFill>
                <a:latin typeface="Meiryo UI" panose="020B0604030504040204" pitchFamily="50" charset="-128"/>
                <a:ea typeface="Meiryo UI" panose="020B0604030504040204" pitchFamily="50" charset="-128"/>
              </a:rPr>
              <a:t>MS</a:t>
            </a:r>
            <a:r>
              <a:rPr lang="ja-JP" altLang="en-US" sz="800" b="1">
                <a:solidFill>
                  <a:schemeClr val="accent1"/>
                </a:solidFill>
                <a:latin typeface="Meiryo UI" panose="020B0604030504040204" pitchFamily="50" charset="-128"/>
                <a:ea typeface="Meiryo UI" panose="020B0604030504040204" pitchFamily="50" charset="-128"/>
              </a:rPr>
              <a:t>＆</a:t>
            </a:r>
            <a:r>
              <a:rPr lang="en-US" altLang="ja-JP" sz="800" b="1">
                <a:solidFill>
                  <a:schemeClr val="accent1"/>
                </a:solidFill>
                <a:latin typeface="Meiryo UI" panose="020B0604030504040204" pitchFamily="50" charset="-128"/>
                <a:ea typeface="Meiryo UI" panose="020B0604030504040204" pitchFamily="50" charset="-128"/>
              </a:rPr>
              <a:t>AD</a:t>
            </a:r>
            <a:r>
              <a:rPr lang="ja-JP" altLang="en-US" sz="800" b="1">
                <a:solidFill>
                  <a:schemeClr val="accent1"/>
                </a:solidFill>
                <a:latin typeface="Meiryo UI" panose="020B0604030504040204" pitchFamily="50" charset="-128"/>
                <a:ea typeface="Meiryo UI" panose="020B0604030504040204" pitchFamily="50" charset="-128"/>
              </a:rPr>
              <a:t>型）＞</a:t>
            </a:r>
          </a:p>
        </p:txBody>
      </p:sp>
      <p:pic>
        <p:nvPicPr>
          <p:cNvPr id="59" name="Picture 7" descr="Kanekaのロゴ"/>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01" y="-3600"/>
            <a:ext cx="828000" cy="23901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rgbClr val="000000"/>
                </a:solidFill>
                <a:miter lim="800000"/>
                <a:headEnd/>
                <a:tailEnd/>
              </a14:hiddenLine>
            </a:ext>
          </a:extLst>
        </p:spPr>
      </p:pic>
      <p:sp>
        <p:nvSpPr>
          <p:cNvPr id="3089" name="Rectangle 3"/>
          <p:cNvSpPr>
            <a:spLocks noChangeArrowheads="1"/>
          </p:cNvSpPr>
          <p:nvPr/>
        </p:nvSpPr>
        <p:spPr bwMode="auto">
          <a:xfrm>
            <a:off x="836613" y="-33338"/>
            <a:ext cx="1860550" cy="31750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defTabSz="938213"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defTabSz="938213"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defTabSz="938213"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defTabSz="938213"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defTabSz="938213"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defTabSz="9382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defTabSz="9382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defTabSz="9382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defTabSz="938213"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b="1" dirty="0">
                <a:solidFill>
                  <a:srgbClr val="000099"/>
                </a:solidFill>
                <a:latin typeface="Meiryo UI" panose="020B0604030504040204" pitchFamily="50" charset="-128"/>
                <a:ea typeface="Meiryo UI" panose="020B0604030504040204" pitchFamily="50" charset="-128"/>
              </a:rPr>
              <a:t>グループの皆さまへ</a:t>
            </a:r>
          </a:p>
        </p:txBody>
      </p:sp>
      <p:grpSp>
        <p:nvGrpSpPr>
          <p:cNvPr id="3090" name="グループ化 4"/>
          <p:cNvGrpSpPr>
            <a:grpSpLocks/>
          </p:cNvGrpSpPr>
          <p:nvPr/>
        </p:nvGrpSpPr>
        <p:grpSpPr bwMode="auto">
          <a:xfrm>
            <a:off x="5286375" y="1260475"/>
            <a:ext cx="1492250" cy="1363663"/>
            <a:chOff x="5286375" y="1231900"/>
            <a:chExt cx="1492250" cy="1363663"/>
          </a:xfrm>
        </p:grpSpPr>
        <p:sp>
          <p:nvSpPr>
            <p:cNvPr id="62" name="円/楕円 61"/>
            <p:cNvSpPr/>
            <p:nvPr/>
          </p:nvSpPr>
          <p:spPr bwMode="gray">
            <a:xfrm>
              <a:off x="5286375" y="1231900"/>
              <a:ext cx="1492250" cy="1363663"/>
            </a:xfrm>
            <a:prstGeom prst="ellipse">
              <a:avLst/>
            </a:prstGeom>
            <a:noFill/>
            <a:ln>
              <a:solidFill>
                <a:schemeClr val="tx2">
                  <a:lumMod val="40000"/>
                  <a:lumOff val="60000"/>
                </a:schemeClr>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anchor="ctr"/>
            <a:lstStyle/>
            <a:p>
              <a:pPr algn="ctr" eaLnBrk="0" hangingPunct="0">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63" name="テキスト ボックス 62"/>
            <p:cNvSpPr txBox="1"/>
            <p:nvPr/>
          </p:nvSpPr>
          <p:spPr bwMode="gray">
            <a:xfrm>
              <a:off x="5351463" y="1409700"/>
              <a:ext cx="1362075" cy="577850"/>
            </a:xfrm>
            <a:prstGeom prst="rect">
              <a:avLst/>
            </a:prstGeom>
            <a:noFill/>
            <a:ln>
              <a:noFill/>
            </a:ln>
          </p:spPr>
          <p:txBody>
            <a:bodyPr>
              <a:spAutoFit/>
            </a:bodyPr>
            <a:lstStyle/>
            <a:p>
              <a:pPr algn="ctr" eaLnBrk="0" hangingPunct="0">
                <a:defRPr/>
              </a:pPr>
              <a:r>
                <a:rPr lang="ja-JP" altLang="en-US" sz="105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ご自宅のパソコン・</a:t>
              </a:r>
              <a:br>
                <a:rPr lang="en-US" altLang="ja-JP" sz="105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br>
              <a:r>
                <a:rPr lang="ja-JP" altLang="en-US" sz="105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お手元のスマートフォンでお手続きできます</a:t>
              </a:r>
              <a:endParaRPr lang="ja-JP" altLang="en-US" sz="80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3093" name="グラフィックス 42"/>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5563043" y="2001837"/>
              <a:ext cx="550904" cy="393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4" name="グラフィックス 17"/>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6231547" y="1978468"/>
              <a:ext cx="238699" cy="440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正方形/長方形 75"/>
          <p:cNvSpPr/>
          <p:nvPr/>
        </p:nvSpPr>
        <p:spPr bwMode="gray">
          <a:xfrm>
            <a:off x="0" y="4557266"/>
            <a:ext cx="7236000" cy="396000"/>
          </a:xfrm>
          <a:prstGeom prst="rect">
            <a:avLst/>
          </a:prstGeom>
          <a:gradFill>
            <a:gsLst>
              <a:gs pos="0">
                <a:srgbClr val="002060">
                  <a:alpha val="0"/>
                </a:srgbClr>
              </a:gs>
              <a:gs pos="12000">
                <a:srgbClr val="002060">
                  <a:alpha val="31000"/>
                </a:srgbClr>
              </a:gs>
              <a:gs pos="22000">
                <a:schemeClr val="tx2"/>
              </a:gs>
              <a:gs pos="100000">
                <a:schemeClr val="tx2"/>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4" name="正方形/長方形 53"/>
          <p:cNvSpPr/>
          <p:nvPr/>
        </p:nvSpPr>
        <p:spPr>
          <a:xfrm>
            <a:off x="587622" y="2914640"/>
            <a:ext cx="5178357" cy="1313180"/>
          </a:xfrm>
          <a:prstGeom prst="rect">
            <a:avLst/>
          </a:prstGeom>
        </p:spPr>
        <p:txBody>
          <a:bodyPr wrap="square">
            <a:spAutoFit/>
          </a:bodyPr>
          <a:lstStyle/>
          <a:p>
            <a:pPr fontAlgn="auto">
              <a:spcBef>
                <a:spcPct val="50000"/>
              </a:spcBef>
              <a:spcAft>
                <a:spcPts val="0"/>
              </a:spcAft>
              <a:defRPr/>
            </a:pPr>
            <a:r>
              <a:rPr lang="ja-JP" altLang="en-US" sz="1600" b="1" dirty="0">
                <a:solidFill>
                  <a:srgbClr val="1F497D"/>
                </a:solidFill>
                <a:latin typeface="Meiryo UI" panose="020B0604030504040204" pitchFamily="50" charset="-128"/>
                <a:ea typeface="Meiryo UI" panose="020B0604030504040204" pitchFamily="50" charset="-128"/>
                <a:cs typeface="Meiryo UI" panose="020B0604030504040204" pitchFamily="50" charset="-128"/>
              </a:rPr>
              <a:t>まずは、カネカ保険センターのホームページにアクセス！</a:t>
            </a:r>
            <a:endParaRPr lang="ja-JP" altLang="en-US" sz="1600" b="1" cap="all" dirty="0">
              <a:ln w="9000" cmpd="sng">
                <a:solidFill>
                  <a:srgbClr val="8064A2">
                    <a:shade val="50000"/>
                    <a:satMod val="120000"/>
                  </a:srgbClr>
                </a:solidFill>
                <a:prstDash val="solid"/>
              </a:ln>
              <a:solidFill>
                <a:srgbClr val="1F497D"/>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400"/>
              </a:spcBef>
              <a:spcAft>
                <a:spcPts val="0"/>
              </a:spcAft>
              <a:defRPr/>
            </a:pPr>
            <a:endParaRPr lang="en-US" altLang="ja-JP" sz="1200" dirty="0">
              <a:solidFill>
                <a:srgbClr val="1F497D"/>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dirty="0">
              <a:solidFill>
                <a:schemeClr val="tx2"/>
              </a:solidFill>
              <a:latin typeface="Meiryo UI" panose="020B0604030504040204" pitchFamily="50" charset="-128"/>
              <a:ea typeface="Meiryo UI" panose="020B0604030504040204" pitchFamily="50" charset="-128"/>
            </a:endParaRPr>
          </a:p>
          <a:p>
            <a:r>
              <a:rPr lang="ja-JP" altLang="en-US" sz="1000" dirty="0">
                <a:solidFill>
                  <a:schemeClr val="tx2"/>
                </a:solidFill>
                <a:latin typeface="Meiryo UI" panose="020B0604030504040204" pitchFamily="50" charset="-128"/>
                <a:ea typeface="Meiryo UI" panose="020B0604030504040204" pitchFamily="50" charset="-128"/>
              </a:rPr>
              <a:t>　</a:t>
            </a:r>
            <a:r>
              <a:rPr lang="ja-JP" altLang="ja-JP" sz="1000" dirty="0">
                <a:latin typeface="Meiryo UI" panose="020B0604030504040204" pitchFamily="50" charset="-128"/>
                <a:ea typeface="Meiryo UI" panose="020B0604030504040204" pitchFamily="50" charset="-128"/>
              </a:rPr>
              <a:t>「新着情報」画面の【カネカグループ従業員の皆</a:t>
            </a:r>
            <a:r>
              <a:rPr lang="ja-JP" altLang="en-US" sz="1000" dirty="0">
                <a:latin typeface="Meiryo UI" panose="020B0604030504040204" pitchFamily="50" charset="-128"/>
                <a:ea typeface="Meiryo UI" panose="020B0604030504040204" pitchFamily="50" charset="-128"/>
              </a:rPr>
              <a:t>さま</a:t>
            </a:r>
            <a:r>
              <a:rPr lang="ja-JP" altLang="ja-JP" sz="1000" dirty="0">
                <a:latin typeface="Meiryo UI" panose="020B0604030504040204" pitchFamily="50" charset="-128"/>
                <a:ea typeface="Meiryo UI" panose="020B0604030504040204" pitchFamily="50" charset="-128"/>
              </a:rPr>
              <a:t>へ】</a:t>
            </a:r>
            <a:r>
              <a:rPr lang="en-US" altLang="ja-JP" sz="1000" dirty="0">
                <a:latin typeface="Meiryo UI" panose="020B0604030504040204" pitchFamily="50" charset="-128"/>
                <a:ea typeface="Meiryo UI" panose="020B0604030504040204" pitchFamily="50" charset="-128"/>
              </a:rPr>
              <a:t>2025</a:t>
            </a:r>
            <a:r>
              <a:rPr lang="ja-JP" altLang="ja-JP" sz="1000" dirty="0">
                <a:latin typeface="Meiryo UI" panose="020B0604030504040204" pitchFamily="50" charset="-128"/>
                <a:ea typeface="Meiryo UI" panose="020B0604030504040204" pitchFamily="50" charset="-128"/>
              </a:rPr>
              <a:t>年度生活総合補償プラン</a:t>
            </a:r>
          </a:p>
          <a:p>
            <a:r>
              <a:rPr lang="ja-JP" altLang="en-US" sz="1000" dirty="0">
                <a:latin typeface="Meiryo UI" panose="020B0604030504040204" pitchFamily="50" charset="-128"/>
                <a:ea typeface="Meiryo UI" panose="020B0604030504040204" pitchFamily="50" charset="-128"/>
              </a:rPr>
              <a:t>　</a:t>
            </a:r>
            <a:r>
              <a:rPr lang="ja-JP" altLang="ja-JP" sz="1000" dirty="0">
                <a:latin typeface="Meiryo UI" panose="020B0604030504040204" pitchFamily="50" charset="-128"/>
                <a:ea typeface="Meiryo UI" panose="020B0604030504040204" pitchFamily="50" charset="-128"/>
              </a:rPr>
              <a:t>＜団体総合生活補償保険（</a:t>
            </a:r>
            <a:r>
              <a:rPr lang="en-US" altLang="ja-JP" sz="1000" dirty="0">
                <a:latin typeface="Meiryo UI" panose="020B0604030504040204" pitchFamily="50" charset="-128"/>
                <a:ea typeface="Meiryo UI" panose="020B0604030504040204" pitchFamily="50" charset="-128"/>
              </a:rPr>
              <a:t>MS&amp;AD</a:t>
            </a:r>
            <a:r>
              <a:rPr lang="ja-JP" altLang="ja-JP" sz="1000" dirty="0">
                <a:latin typeface="Meiryo UI" panose="020B0604030504040204" pitchFamily="50" charset="-128"/>
                <a:ea typeface="Meiryo UI" panose="020B0604030504040204" pitchFamily="50" charset="-128"/>
              </a:rPr>
              <a:t>型）＞募集のご案内をクリックし、次画面の</a:t>
            </a:r>
            <a:endParaRPr lang="en-US" altLang="ja-JP" sz="1000" dirty="0">
              <a:latin typeface="Meiryo UI" panose="020B0604030504040204" pitchFamily="50" charset="-128"/>
              <a:ea typeface="Meiryo UI" panose="020B0604030504040204" pitchFamily="50" charset="-128"/>
            </a:endParaRPr>
          </a:p>
          <a:p>
            <a:r>
              <a:rPr lang="ja-JP" altLang="ja-JP" sz="1000" dirty="0">
                <a:latin typeface="Meiryo UI" panose="020B0604030504040204" pitchFamily="50" charset="-128"/>
                <a:ea typeface="Meiryo UI" panose="020B0604030504040204" pitchFamily="50" charset="-128"/>
              </a:rPr>
              <a:t>《カネカグループ【生活総合補償プラン】新規、変更等のお手続きはこちら》をクリックしてお入りください。</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1 つの角を切り取った四角形 2"/>
          <p:cNvSpPr/>
          <p:nvPr/>
        </p:nvSpPr>
        <p:spPr>
          <a:xfrm>
            <a:off x="71438" y="84221"/>
            <a:ext cx="6696075" cy="2430379"/>
          </a:xfrm>
          <a:prstGeom prst="snip1Rect">
            <a:avLst>
              <a:gd name="adj" fmla="val 13861"/>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5" name="正方形/長方形 14"/>
          <p:cNvSpPr/>
          <p:nvPr/>
        </p:nvSpPr>
        <p:spPr>
          <a:xfrm>
            <a:off x="153194" y="338210"/>
            <a:ext cx="6551612" cy="2162590"/>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105" name="テキスト ボックス 15"/>
          <p:cNvSpPr txBox="1">
            <a:spLocks noChangeArrowheads="1"/>
          </p:cNvSpPr>
          <p:nvPr/>
        </p:nvSpPr>
        <p:spPr bwMode="auto">
          <a:xfrm>
            <a:off x="2444750" y="63798"/>
            <a:ext cx="1851025"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700" b="1" dirty="0">
                <a:solidFill>
                  <a:schemeClr val="bg1"/>
                </a:solidFill>
                <a:latin typeface="Meiryo UI" panose="020B0604030504040204" pitchFamily="50" charset="-128"/>
                <a:ea typeface="Meiryo UI" panose="020B0604030504040204" pitchFamily="50" charset="-128"/>
              </a:rPr>
              <a:t>お手続きにあたって</a:t>
            </a:r>
          </a:p>
        </p:txBody>
      </p:sp>
      <p:sp>
        <p:nvSpPr>
          <p:cNvPr id="12" name="角丸四角形 11"/>
          <p:cNvSpPr/>
          <p:nvPr/>
        </p:nvSpPr>
        <p:spPr bwMode="gray">
          <a:xfrm>
            <a:off x="185999" y="345516"/>
            <a:ext cx="3369833" cy="1277273"/>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pPr fontAlgn="auto">
              <a:spcBef>
                <a:spcPts val="200"/>
              </a:spcBef>
              <a:spcAft>
                <a:spcPts val="0"/>
              </a:spcAft>
              <a:defRPr/>
            </a:pPr>
            <a:r>
              <a:rPr lang="ja-JP" altLang="en-US" sz="1400" u="sng"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既にご加入済みの方</a:t>
            </a:r>
            <a:endParaRPr lang="en-US" altLang="ja-JP" sz="1400" u="sng"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endParaRPr lang="en-US" altLang="ja-JP" sz="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800"/>
              </a:lnSpc>
              <a:spcBef>
                <a:spcPts val="0"/>
              </a:spcBef>
              <a:spcAft>
                <a:spcPts val="0"/>
              </a:spcAft>
              <a:defRP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お手続きの際に必要なログイン</a:t>
            </a: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ID</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・パスワードは下記のとおりです。</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800"/>
              </a:lnSpc>
              <a:spcBef>
                <a:spcPts val="0"/>
              </a:spcBef>
              <a:spcAft>
                <a:spcPts val="0"/>
              </a:spcAft>
              <a:defRPr/>
            </a:pPr>
            <a:endParaRPr lang="en-US" altLang="ja-JP" sz="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800"/>
              </a:lnSpc>
              <a:spcBef>
                <a:spcPts val="0"/>
              </a:spcBef>
              <a:spcAft>
                <a:spcPts val="0"/>
              </a:spcAft>
              <a:defRPr/>
            </a:pPr>
            <a:r>
              <a:rPr lang="en-US" altLang="ja-JP"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ID</a:t>
            </a:r>
            <a:r>
              <a:rPr lang="ja-JP" altLang="en-US"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：社員番号（</a:t>
            </a:r>
            <a:r>
              <a:rPr lang="en-US" altLang="ja-JP"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桁）</a:t>
            </a:r>
            <a:r>
              <a:rPr lang="en-US" altLang="ja-JP"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PW</a:t>
            </a:r>
            <a:r>
              <a:rPr lang="ja-JP" altLang="en-US"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：生年月日（</a:t>
            </a:r>
            <a:r>
              <a:rPr lang="ja-JP" altLang="en-US" sz="1100" i="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和暦</a:t>
            </a:r>
            <a:r>
              <a:rPr lang="ja-JP" altLang="en-US"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で）</a:t>
            </a:r>
            <a:endParaRPr lang="en-US" altLang="ja-JP" sz="11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800"/>
              </a:lnSpc>
              <a:spcBef>
                <a:spcPts val="0"/>
              </a:spcBef>
              <a:spcAft>
                <a:spcPts val="0"/>
              </a:spcAft>
              <a:defRPr/>
            </a:pPr>
            <a:endPar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800"/>
              </a:lnSpc>
              <a:spcBef>
                <a:spcPts val="0"/>
              </a:spcBef>
              <a:spcAft>
                <a:spcPts val="0"/>
              </a:spcAft>
              <a:defRPr/>
            </a:pP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例）社員番号：</a:t>
            </a:r>
            <a:r>
              <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012345</a:t>
            </a: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生年月日：平成</a:t>
            </a:r>
            <a:r>
              <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日の場合　</a:t>
            </a:r>
            <a:endPar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800"/>
              </a:lnSpc>
              <a:spcBef>
                <a:spcPts val="0"/>
              </a:spcBef>
              <a:spcAft>
                <a:spcPts val="0"/>
              </a:spcAft>
              <a:defRPr/>
            </a:pPr>
            <a:r>
              <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p>
          <a:p>
            <a:pPr fontAlgn="auto">
              <a:lnSpc>
                <a:spcPts val="800"/>
              </a:lnSpc>
              <a:spcBef>
                <a:spcPts val="0"/>
              </a:spcBef>
              <a:spcAft>
                <a:spcPts val="0"/>
              </a:spcAft>
              <a:defRPr/>
            </a:pP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　</a:t>
            </a:r>
            <a:r>
              <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ID</a:t>
            </a: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012345</a:t>
            </a: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PW</a:t>
            </a: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H020101</a:t>
            </a:r>
          </a:p>
          <a:p>
            <a:pPr fontAlgn="auto">
              <a:lnSpc>
                <a:spcPts val="800"/>
              </a:lnSpc>
              <a:spcBef>
                <a:spcPts val="0"/>
              </a:spcBef>
              <a:spcAft>
                <a:spcPts val="0"/>
              </a:spcAft>
              <a:defRPr/>
            </a:pP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fontAlgn="auto">
              <a:lnSpc>
                <a:spcPts val="800"/>
              </a:lnSpc>
              <a:spcBef>
                <a:spcPts val="0"/>
              </a:spcBef>
              <a:spcAft>
                <a:spcPts val="0"/>
              </a:spcAft>
              <a:defRPr/>
            </a:pP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社員番号</a:t>
            </a:r>
            <a:r>
              <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桁の場合、</a:t>
            </a:r>
            <a:r>
              <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桁目に０</a:t>
            </a:r>
            <a:r>
              <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ゼロ</a:t>
            </a:r>
            <a:r>
              <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をつけて入力ください。</a:t>
            </a:r>
            <a:endPar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角丸四角形 8"/>
          <p:cNvSpPr/>
          <p:nvPr/>
        </p:nvSpPr>
        <p:spPr bwMode="gray">
          <a:xfrm>
            <a:off x="179388" y="1555441"/>
            <a:ext cx="5194300" cy="913758"/>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a:lstStyle/>
          <a:p>
            <a:pPr fontAlgn="auto">
              <a:spcBef>
                <a:spcPts val="200"/>
              </a:spcBef>
              <a:spcAft>
                <a:spcPts val="0"/>
              </a:spcAft>
              <a:defRPr/>
            </a:pPr>
            <a:r>
              <a:rPr lang="ja-JP" altLang="en-US" sz="1400" u="sng"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今回初めてご加入される方</a:t>
            </a:r>
            <a:endParaRPr lang="en-US" altLang="ja-JP" sz="1400" u="sng"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fontAlgn="auto">
              <a:spcBef>
                <a:spcPts val="200"/>
              </a:spcBef>
              <a:spcAft>
                <a:spcPts val="0"/>
              </a:spcAft>
              <a:buFont typeface="Wingdings" panose="05000000000000000000" pitchFamily="2" charset="2"/>
              <a:buChar char="l"/>
              <a:defRP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ログイン画面でのログイン</a:t>
            </a: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ID</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・パスワードのご入力は不要です。</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200"/>
              </a:spcBef>
              <a:spcAft>
                <a:spcPts val="0"/>
              </a:spcAft>
              <a:defRP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「いいえ」をクリックしお手続きへお進みください。</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アクセスコード</a:t>
            </a:r>
            <a:r>
              <a:rPr lang="ja-JP" altLang="en-US"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kaneka2025</a:t>
            </a:r>
            <a:r>
              <a:rPr lang="ja-JP" altLang="en-US"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a:t>
            </a:r>
            <a:endPar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お手続きの際、「申込人情報入力画面」にてご入力ください。</a:t>
            </a:r>
            <a:endParaRPr lang="en-US" altLang="ja-JP" sz="9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角丸四角形 3"/>
          <p:cNvSpPr/>
          <p:nvPr/>
        </p:nvSpPr>
        <p:spPr bwMode="gray">
          <a:xfrm>
            <a:off x="3362083" y="384441"/>
            <a:ext cx="3275256" cy="2038182"/>
          </a:xfrm>
          <a:prstGeom prst="roundRect">
            <a:avLst>
              <a:gd name="adj" fmla="val 8182"/>
            </a:avLst>
          </a:prstGeom>
          <a:noFill/>
          <a:ln w="12700">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109" name="テキスト ボックス 47"/>
          <p:cNvSpPr txBox="1">
            <a:spLocks noChangeArrowheads="1"/>
          </p:cNvSpPr>
          <p:nvPr/>
        </p:nvSpPr>
        <p:spPr bwMode="gray">
          <a:xfrm>
            <a:off x="3385029" y="398955"/>
            <a:ext cx="91884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chemeClr val="tx2"/>
                </a:solidFill>
                <a:latin typeface="Meiryo UI" panose="020B0604030504040204" pitchFamily="50" charset="-128"/>
                <a:ea typeface="Meiryo UI" panose="020B0604030504040204" pitchFamily="50" charset="-128"/>
              </a:rPr>
              <a:t>ご利用条件</a:t>
            </a:r>
          </a:p>
        </p:txBody>
      </p:sp>
      <p:sp>
        <p:nvSpPr>
          <p:cNvPr id="4110" name="正方形/長方形 44"/>
          <p:cNvSpPr>
            <a:spLocks noChangeArrowheads="1"/>
          </p:cNvSpPr>
          <p:nvPr/>
        </p:nvSpPr>
        <p:spPr bwMode="gray">
          <a:xfrm>
            <a:off x="3413125" y="598385"/>
            <a:ext cx="1727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900" dirty="0">
                <a:latin typeface="Meiryo UI" panose="020B0604030504040204" pitchFamily="50" charset="-128"/>
                <a:ea typeface="Meiryo UI" panose="020B0604030504040204" pitchFamily="50" charset="-128"/>
              </a:rPr>
              <a:t>●　</a:t>
            </a:r>
            <a:r>
              <a:rPr lang="ja-JP" altLang="ja-JP" sz="900" dirty="0">
                <a:latin typeface="Meiryo UI" panose="020B0604030504040204" pitchFamily="50" charset="-128"/>
                <a:ea typeface="Meiryo UI" panose="020B0604030504040204" pitchFamily="50" charset="-128"/>
              </a:rPr>
              <a:t>利用時間　</a:t>
            </a:r>
            <a:r>
              <a:rPr lang="en-US" altLang="ja-JP" sz="900" dirty="0">
                <a:latin typeface="Meiryo UI" panose="020B0604030504040204" pitchFamily="50" charset="-128"/>
                <a:ea typeface="Meiryo UI" panose="020B0604030504040204" pitchFamily="50" charset="-128"/>
              </a:rPr>
              <a:t>7</a:t>
            </a:r>
            <a:r>
              <a:rPr lang="ja-JP" altLang="ja-JP"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00</a:t>
            </a:r>
            <a:r>
              <a:rPr lang="ja-JP" altLang="ja-JP"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26</a:t>
            </a:r>
            <a:r>
              <a:rPr lang="ja-JP" altLang="ja-JP"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30</a:t>
            </a:r>
            <a:r>
              <a:rPr lang="ja-JP" altLang="en-US" sz="900" dirty="0">
                <a:latin typeface="Meiryo UI" panose="020B0604030504040204" pitchFamily="50" charset="-128"/>
                <a:ea typeface="Meiryo UI" panose="020B0604030504040204" pitchFamily="50" charset="-128"/>
              </a:rPr>
              <a:t>　　　</a:t>
            </a:r>
            <a:endParaRPr lang="en-US" altLang="ja-JP" sz="900" dirty="0">
              <a:latin typeface="Meiryo UI" panose="020B0604030504040204" pitchFamily="50" charset="-128"/>
              <a:ea typeface="Meiryo UI" panose="020B0604030504040204" pitchFamily="50" charset="-128"/>
            </a:endParaRPr>
          </a:p>
          <a:p>
            <a:pPr eaLnBrk="1" hangingPunct="1">
              <a:spcBef>
                <a:spcPct val="0"/>
              </a:spcBef>
              <a:buFontTx/>
              <a:buNone/>
            </a:pPr>
            <a:r>
              <a:rPr lang="ja-JP" altLang="ja-JP" sz="900" dirty="0">
                <a:latin typeface="Meiryo UI" panose="020B0604030504040204" pitchFamily="50" charset="-128"/>
                <a:ea typeface="Meiryo UI" panose="020B0604030504040204" pitchFamily="50" charset="-128"/>
              </a:rPr>
              <a:t>●　推奨環境　</a:t>
            </a:r>
          </a:p>
        </p:txBody>
      </p:sp>
      <p:sp>
        <p:nvSpPr>
          <p:cNvPr id="4111" name="Text Box 61"/>
          <p:cNvSpPr txBox="1">
            <a:spLocks noChangeArrowheads="1"/>
          </p:cNvSpPr>
          <p:nvPr/>
        </p:nvSpPr>
        <p:spPr bwMode="gray">
          <a:xfrm>
            <a:off x="720725" y="4305929"/>
            <a:ext cx="1914525" cy="288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80000"/>
              </a:lnSpc>
              <a:spcBef>
                <a:spcPct val="50000"/>
              </a:spcBef>
              <a:buFontTx/>
              <a:buNone/>
            </a:pPr>
            <a:r>
              <a:rPr lang="ja-JP" altLang="en-US" sz="1600" b="1" dirty="0">
                <a:solidFill>
                  <a:schemeClr val="tx2"/>
                </a:solidFill>
                <a:latin typeface="Meiryo UI" panose="020B0604030504040204" pitchFamily="50" charset="-128"/>
                <a:ea typeface="Meiryo UI" panose="020B0604030504040204" pitchFamily="50" charset="-128"/>
              </a:rPr>
              <a:t>お手続きスタート！</a:t>
            </a:r>
          </a:p>
        </p:txBody>
      </p:sp>
      <p:sp>
        <p:nvSpPr>
          <p:cNvPr id="35" name="正方形/長方形 34"/>
          <p:cNvSpPr/>
          <p:nvPr/>
        </p:nvSpPr>
        <p:spPr bwMode="gray">
          <a:xfrm>
            <a:off x="4254500" y="4932363"/>
            <a:ext cx="2382838" cy="369887"/>
          </a:xfrm>
          <a:prstGeom prst="rect">
            <a:avLst/>
          </a:prstGeom>
        </p:spPr>
        <p:txBody>
          <a:bodyPr>
            <a:spAutoFit/>
          </a:bodyPr>
          <a:lstStyle/>
          <a:p>
            <a:pPr fontAlgn="auto">
              <a:spcBef>
                <a:spcPts val="0"/>
              </a:spcBef>
              <a:spcAft>
                <a:spcPts val="0"/>
              </a:spcAft>
              <a:defRPr/>
            </a:pPr>
            <a:r>
              <a:rPr lang="ja-JP" altLang="en-US" sz="9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「はい」をクリックし、事前にご案内の</a:t>
            </a:r>
            <a:endParaRPr lang="en-US" altLang="ja-JP" sz="9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9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ログインＩＤ・パスワードを入力してください。</a:t>
            </a:r>
            <a:endParaRPr lang="en-US" altLang="ja-JP" sz="9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13" name="正方形/長方形 61"/>
          <p:cNvSpPr>
            <a:spLocks noChangeArrowheads="1"/>
          </p:cNvSpPr>
          <p:nvPr/>
        </p:nvSpPr>
        <p:spPr bwMode="gray">
          <a:xfrm>
            <a:off x="4351336" y="5234817"/>
            <a:ext cx="2265364"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900" dirty="0">
                <a:solidFill>
                  <a:srgbClr val="C00000"/>
                </a:solidFill>
                <a:latin typeface="Meiryo UI" panose="020B0604030504040204" pitchFamily="50" charset="-128"/>
                <a:ea typeface="Meiryo UI" panose="020B0604030504040204" pitchFamily="50" charset="-128"/>
              </a:rPr>
              <a:t>今回初めてご加入される方は、</a:t>
            </a:r>
            <a:endParaRPr lang="en-US" altLang="ja-JP" sz="900" dirty="0">
              <a:solidFill>
                <a:srgbClr val="C0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900" dirty="0">
                <a:solidFill>
                  <a:srgbClr val="C00000"/>
                </a:solidFill>
                <a:latin typeface="Meiryo UI" panose="020B0604030504040204" pitchFamily="50" charset="-128"/>
                <a:ea typeface="Meiryo UI" panose="020B0604030504040204" pitchFamily="50" charset="-128"/>
              </a:rPr>
              <a:t>ログイン</a:t>
            </a:r>
            <a:r>
              <a:rPr lang="en-US" altLang="ja-JP" sz="900" dirty="0">
                <a:solidFill>
                  <a:srgbClr val="C00000"/>
                </a:solidFill>
                <a:latin typeface="Meiryo UI" panose="020B0604030504040204" pitchFamily="50" charset="-128"/>
                <a:ea typeface="Meiryo UI" panose="020B0604030504040204" pitchFamily="50" charset="-128"/>
              </a:rPr>
              <a:t>ID</a:t>
            </a:r>
            <a:r>
              <a:rPr lang="ja-JP" altLang="en-US" sz="900" dirty="0">
                <a:solidFill>
                  <a:srgbClr val="C00000"/>
                </a:solidFill>
                <a:latin typeface="Meiryo UI" panose="020B0604030504040204" pitchFamily="50" charset="-128"/>
                <a:ea typeface="Meiryo UI" panose="020B0604030504040204" pitchFamily="50" charset="-128"/>
              </a:rPr>
              <a:t>・パスワードのご入力は不要です。</a:t>
            </a:r>
            <a:endParaRPr lang="en-US" altLang="ja-JP" sz="900" dirty="0">
              <a:solidFill>
                <a:srgbClr val="C0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ja-JP" sz="900" dirty="0">
                <a:solidFill>
                  <a:srgbClr val="C00000"/>
                </a:solidFill>
                <a:latin typeface="Meiryo UI" panose="020B0604030504040204" pitchFamily="50" charset="-128"/>
                <a:ea typeface="Meiryo UI" panose="020B0604030504040204" pitchFamily="50" charset="-128"/>
              </a:rPr>
              <a:t>「いいえ」をクリックしお手続きへお進みください。</a:t>
            </a:r>
            <a:endParaRPr lang="en-US" altLang="ja-JP" sz="900" dirty="0">
              <a:solidFill>
                <a:srgbClr val="C00000"/>
              </a:solidFill>
              <a:latin typeface="Meiryo UI" panose="020B0604030504040204" pitchFamily="50" charset="-128"/>
              <a:ea typeface="Meiryo UI" panose="020B0604030504040204" pitchFamily="50" charset="-128"/>
            </a:endParaRPr>
          </a:p>
        </p:txBody>
      </p:sp>
      <p:sp>
        <p:nvSpPr>
          <p:cNvPr id="44" name="正方形/長方形 43"/>
          <p:cNvSpPr/>
          <p:nvPr/>
        </p:nvSpPr>
        <p:spPr>
          <a:xfrm>
            <a:off x="1382713" y="4967288"/>
            <a:ext cx="1190625" cy="1444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800" dirty="0">
                <a:solidFill>
                  <a:schemeClr val="tx1"/>
                </a:solidFill>
                <a:latin typeface="Meiryo UI" panose="020B0604030504040204" pitchFamily="50" charset="-128"/>
                <a:ea typeface="Meiryo UI" panose="020B0604030504040204" pitchFamily="50" charset="-128"/>
              </a:rPr>
              <a:t>＊画像はイメージです</a:t>
            </a:r>
          </a:p>
        </p:txBody>
      </p:sp>
      <p:sp>
        <p:nvSpPr>
          <p:cNvPr id="47" name="正方形/長方形 46"/>
          <p:cNvSpPr/>
          <p:nvPr/>
        </p:nvSpPr>
        <p:spPr bwMode="gray">
          <a:xfrm>
            <a:off x="0" y="3237394"/>
            <a:ext cx="5796000" cy="396000"/>
          </a:xfrm>
          <a:prstGeom prst="rect">
            <a:avLst/>
          </a:prstGeom>
          <a:gradFill>
            <a:gsLst>
              <a:gs pos="0">
                <a:srgbClr val="002060">
                  <a:alpha val="0"/>
                </a:srgbClr>
              </a:gs>
              <a:gs pos="12000">
                <a:srgbClr val="002060">
                  <a:alpha val="31000"/>
                </a:srgbClr>
              </a:gs>
              <a:gs pos="22000">
                <a:schemeClr val="tx2"/>
              </a:gs>
              <a:gs pos="100000">
                <a:schemeClr val="tx2"/>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8" name="Text Box 164"/>
          <p:cNvSpPr txBox="1">
            <a:spLocks noChangeArrowheads="1"/>
          </p:cNvSpPr>
          <p:nvPr/>
        </p:nvSpPr>
        <p:spPr bwMode="gray">
          <a:xfrm>
            <a:off x="1260000" y="3318160"/>
            <a:ext cx="2933175" cy="202620"/>
          </a:xfrm>
          <a:prstGeom prst="rect">
            <a:avLst/>
          </a:prstGeom>
          <a:noFill/>
          <a:ln>
            <a:noFill/>
          </a:ln>
        </p:spPr>
        <p:txBody>
          <a:bodyPr wrap="none" lIns="74295" tIns="8890" rIns="74295" bIns="8890">
            <a:spAutoFit/>
          </a:bodyPr>
          <a:lstStyle>
            <a:defPPr>
              <a:defRPr lang="ja-JP"/>
            </a:defPPr>
            <a:lvl1pPr algn="just">
              <a:defRPr sz="1400">
                <a:solidFill>
                  <a:schemeClr val="bg1"/>
                </a:solidFill>
                <a:effectLst>
                  <a:glow rad="101600">
                    <a:srgbClr val="002060"/>
                  </a:glow>
                </a:effectLst>
                <a:latin typeface="+mn-ea"/>
                <a:ea typeface="+mn-ea"/>
              </a:defRPr>
            </a:lvl1pPr>
          </a:lstStyle>
          <a:p>
            <a:pPr fontAlgn="auto">
              <a:spcBef>
                <a:spcPts val="0"/>
              </a:spcBef>
              <a:spcAft>
                <a:spcPts val="0"/>
              </a:spcAft>
              <a:defRPr/>
            </a:pPr>
            <a:r>
              <a:rPr lang="en-US" altLang="ja-JP" sz="1100" b="1" dirty="0">
                <a:effectLst>
                  <a:glow rad="101600">
                    <a:schemeClr val="tx2">
                      <a:lumMod val="75000"/>
                    </a:schemeClr>
                  </a:glow>
                </a:effectLst>
                <a:latin typeface="Meiryo UI" panose="020B0604030504040204" pitchFamily="50" charset="-128"/>
                <a:ea typeface="Meiryo UI" panose="020B0604030504040204" pitchFamily="50" charset="-128"/>
                <a:cs typeface="Meiryo UI" panose="020B0604030504040204" pitchFamily="50" charset="-128"/>
              </a:rPr>
              <a:t>https://</a:t>
            </a:r>
            <a:r>
              <a:rPr lang="en-US" altLang="ja-JP" sz="1200" b="1" dirty="0">
                <a:effectLst>
                  <a:glow rad="101600">
                    <a:schemeClr val="tx2">
                      <a:lumMod val="75000"/>
                    </a:schemeClr>
                  </a:glow>
                </a:effectLst>
                <a:latin typeface="Meiryo UI" panose="020B0604030504040204" pitchFamily="50" charset="-128"/>
                <a:ea typeface="Meiryo UI" panose="020B0604030504040204" pitchFamily="50" charset="-128"/>
                <a:cs typeface="Meiryo UI" panose="020B0604030504040204" pitchFamily="50" charset="-128"/>
              </a:rPr>
              <a:t>www.kaneka-hoken.co.jp</a:t>
            </a:r>
            <a:r>
              <a:rPr lang="en-US" altLang="ja-JP" sz="1100" dirty="0">
                <a:effectLst>
                  <a:glow rad="101600">
                    <a:schemeClr val="tx2">
                      <a:lumMod val="75000"/>
                    </a:schemeClr>
                  </a:glow>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effectLst>
                <a:glow rad="101600">
                  <a:schemeClr val="tx2">
                    <a:lumMod val="75000"/>
                  </a:schemeClr>
                </a:glo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4119" name="テキスト ボックス 84"/>
          <p:cNvSpPr txBox="1">
            <a:spLocks noChangeArrowheads="1"/>
          </p:cNvSpPr>
          <p:nvPr/>
        </p:nvSpPr>
        <p:spPr bwMode="auto">
          <a:xfrm>
            <a:off x="828675" y="3275767"/>
            <a:ext cx="396875" cy="323850"/>
          </a:xfrm>
          <a:prstGeom prst="rect">
            <a:avLst/>
          </a:prstGeom>
          <a:solidFill>
            <a:schemeClr val="bg1"/>
          </a:solidFill>
          <a:ln w="15875">
            <a:solidFill>
              <a:srgbClr val="000000"/>
            </a:solidFill>
            <a:miter lim="800000"/>
            <a:headEnd/>
            <a:tailEnd/>
          </a:ln>
        </p:spPr>
        <p:txBody>
          <a:bodyPr lIns="0" rIns="0"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900" dirty="0">
                <a:latin typeface="Meiryo UI" panose="020B0604030504040204" pitchFamily="50" charset="-128"/>
                <a:ea typeface="Meiryo UI" panose="020B0604030504040204" pitchFamily="50" charset="-128"/>
              </a:rPr>
              <a:t>パソコン</a:t>
            </a:r>
            <a:br>
              <a:rPr lang="en-US" altLang="ja-JP" sz="900" dirty="0">
                <a:latin typeface="Meiryo UI" panose="020B0604030504040204" pitchFamily="50" charset="-128"/>
                <a:ea typeface="Meiryo UI" panose="020B0604030504040204" pitchFamily="50" charset="-128"/>
              </a:rPr>
            </a:br>
            <a:r>
              <a:rPr lang="ja-JP" altLang="en-US" sz="900" dirty="0">
                <a:latin typeface="Meiryo UI" panose="020B0604030504040204" pitchFamily="50" charset="-128"/>
                <a:ea typeface="Meiryo UI" panose="020B0604030504040204" pitchFamily="50" charset="-128"/>
              </a:rPr>
              <a:t>から</a:t>
            </a:r>
            <a:endParaRPr lang="en-US" altLang="ja-JP" sz="900" dirty="0">
              <a:latin typeface="Meiryo UI" panose="020B0604030504040204" pitchFamily="50" charset="-128"/>
              <a:ea typeface="Meiryo UI" panose="020B0604030504040204" pitchFamily="50" charset="-128"/>
            </a:endParaRPr>
          </a:p>
        </p:txBody>
      </p:sp>
      <p:sp>
        <p:nvSpPr>
          <p:cNvPr id="4120" name="Text Box 61"/>
          <p:cNvSpPr txBox="1">
            <a:spLocks noChangeArrowheads="1"/>
          </p:cNvSpPr>
          <p:nvPr/>
        </p:nvSpPr>
        <p:spPr bwMode="gray">
          <a:xfrm>
            <a:off x="720725" y="9215438"/>
            <a:ext cx="494188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80000"/>
              </a:lnSpc>
              <a:spcBef>
                <a:spcPct val="50000"/>
              </a:spcBef>
              <a:buFontTx/>
              <a:buNone/>
            </a:pPr>
            <a:r>
              <a:rPr lang="ja-JP" altLang="en-US" sz="1600" b="1">
                <a:solidFill>
                  <a:schemeClr val="tx2"/>
                </a:solidFill>
                <a:latin typeface="Meiryo UI" panose="020B0604030504040204" pitchFamily="50" charset="-128"/>
                <a:ea typeface="Meiryo UI" panose="020B0604030504040204" pitchFamily="50" charset="-128"/>
              </a:rPr>
              <a:t>ご加入内容をご確認いただき、お手続きを完了ください。</a:t>
            </a:r>
          </a:p>
        </p:txBody>
      </p:sp>
      <p:sp>
        <p:nvSpPr>
          <p:cNvPr id="60" name="二等辺三角形 59"/>
          <p:cNvSpPr/>
          <p:nvPr/>
        </p:nvSpPr>
        <p:spPr>
          <a:xfrm rot="5400000">
            <a:off x="1963738" y="5867400"/>
            <a:ext cx="488950" cy="247650"/>
          </a:xfrm>
          <a:prstGeom prst="triangl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62" name="表 61"/>
          <p:cNvGraphicFramePr>
            <a:graphicFrameLocks noGrp="1"/>
          </p:cNvGraphicFramePr>
          <p:nvPr>
            <p:extLst>
              <p:ext uri="{D42A27DB-BD31-4B8C-83A1-F6EECF244321}">
                <p14:modId xmlns:p14="http://schemas.microsoft.com/office/powerpoint/2010/main" val="947204694"/>
              </p:ext>
            </p:extLst>
          </p:nvPr>
        </p:nvGraphicFramePr>
        <p:xfrm>
          <a:off x="4470751" y="5753100"/>
          <a:ext cx="2241550" cy="1008062"/>
        </p:xfrm>
        <a:graphic>
          <a:graphicData uri="http://schemas.openxmlformats.org/drawingml/2006/table">
            <a:tbl>
              <a:tblPr firstRow="1" bandRow="1">
                <a:tableStyleId>{5C22544A-7EE6-4342-B048-85BDC9FD1C3A}</a:tableStyleId>
              </a:tblPr>
              <a:tblGrid>
                <a:gridCol w="2241550">
                  <a:extLst>
                    <a:ext uri="{9D8B030D-6E8A-4147-A177-3AD203B41FA5}">
                      <a16:colId xmlns:a16="http://schemas.microsoft.com/office/drawing/2014/main" val="20000"/>
                    </a:ext>
                  </a:extLst>
                </a:gridCol>
              </a:tblGrid>
              <a:tr h="1008062">
                <a:tc>
                  <a:txBody>
                    <a:bodyPr/>
                    <a:lstStyle/>
                    <a:p>
                      <a:r>
                        <a:rPr kumimoji="1" lang="ja-JP" altLang="en-US" sz="1000" b="0" dirty="0">
                          <a:solidFill>
                            <a:schemeClr val="tx1"/>
                          </a:solidFill>
                          <a:latin typeface="Meiryo UI" pitchFamily="50" charset="-128"/>
                          <a:ea typeface="Meiryo UI" pitchFamily="50" charset="-128"/>
                        </a:rPr>
                        <a:t>既にご加入済みの方は、</a:t>
                      </a:r>
                      <a:r>
                        <a:rPr kumimoji="1" lang="en-US" altLang="ja-JP" sz="1000" b="0" dirty="0">
                          <a:solidFill>
                            <a:schemeClr val="tx1"/>
                          </a:solidFill>
                          <a:latin typeface="Meiryo UI" pitchFamily="50" charset="-128"/>
                          <a:ea typeface="Meiryo UI" pitchFamily="50" charset="-128"/>
                        </a:rPr>
                        <a:t>【</a:t>
                      </a:r>
                      <a:r>
                        <a:rPr kumimoji="1" lang="ja-JP" altLang="en-US" sz="1000" b="0" dirty="0">
                          <a:solidFill>
                            <a:schemeClr val="tx1"/>
                          </a:solidFill>
                          <a:latin typeface="Meiryo UI" pitchFamily="50" charset="-128"/>
                          <a:ea typeface="Meiryo UI" pitchFamily="50" charset="-128"/>
                        </a:rPr>
                        <a:t>加入内容の</a:t>
                      </a:r>
                      <a:endParaRPr kumimoji="1" lang="en-US" altLang="ja-JP" sz="1000" b="0" dirty="0">
                        <a:solidFill>
                          <a:schemeClr val="tx1"/>
                        </a:solidFill>
                        <a:latin typeface="Meiryo UI" pitchFamily="50" charset="-128"/>
                        <a:ea typeface="Meiryo UI" pitchFamily="50" charset="-128"/>
                      </a:endParaRPr>
                    </a:p>
                    <a:p>
                      <a:r>
                        <a:rPr kumimoji="1" lang="ja-JP" altLang="en-US" sz="1000" b="0" dirty="0">
                          <a:solidFill>
                            <a:schemeClr val="tx1"/>
                          </a:solidFill>
                          <a:latin typeface="Meiryo UI" pitchFamily="50" charset="-128"/>
                          <a:ea typeface="Meiryo UI" pitchFamily="50" charset="-128"/>
                        </a:rPr>
                        <a:t>照会画面</a:t>
                      </a:r>
                      <a:r>
                        <a:rPr kumimoji="1" lang="en-US" altLang="ja-JP" sz="1000" b="0" dirty="0">
                          <a:solidFill>
                            <a:schemeClr val="tx1"/>
                          </a:solidFill>
                          <a:latin typeface="Meiryo UI" pitchFamily="50" charset="-128"/>
                          <a:ea typeface="Meiryo UI" pitchFamily="50" charset="-128"/>
                        </a:rPr>
                        <a:t>】</a:t>
                      </a:r>
                      <a:r>
                        <a:rPr kumimoji="1" lang="ja-JP" altLang="en-US" sz="1000" b="0" dirty="0">
                          <a:solidFill>
                            <a:schemeClr val="tx1"/>
                          </a:solidFill>
                          <a:latin typeface="Meiryo UI" pitchFamily="50" charset="-128"/>
                          <a:ea typeface="Meiryo UI" pitchFamily="50" charset="-128"/>
                        </a:rPr>
                        <a:t>にて、現在ご加入いただいている内容に基づいた「今回ご継続される内容」が表示されます。</a:t>
                      </a:r>
                      <a:endParaRPr kumimoji="1" lang="en-US" altLang="ja-JP" sz="1000" b="0" dirty="0">
                        <a:solidFill>
                          <a:schemeClr val="tx1"/>
                        </a:solidFill>
                        <a:latin typeface="Meiryo UI" pitchFamily="50" charset="-128"/>
                        <a:ea typeface="Meiryo UI" pitchFamily="50" charset="-128"/>
                      </a:endParaRPr>
                    </a:p>
                    <a:p>
                      <a:r>
                        <a:rPr kumimoji="1" lang="ja-JP" altLang="en-US" sz="1000" b="0" dirty="0">
                          <a:solidFill>
                            <a:schemeClr val="tx1"/>
                          </a:solidFill>
                          <a:latin typeface="Meiryo UI" pitchFamily="50" charset="-128"/>
                          <a:ea typeface="Meiryo UI" pitchFamily="50" charset="-128"/>
                        </a:rPr>
                        <a:t>ご確認のうえ、補償内容を変更される場合は、変更のお手続きへお進みください。</a:t>
                      </a:r>
                    </a:p>
                  </a:txBody>
                  <a:tcPr marL="96046" marR="96046" marT="0" marB="0" anchor="ctr">
                    <a:lnL w="9525" cap="flat" cmpd="sng" algn="ctr">
                      <a:solidFill>
                        <a:srgbClr val="FF6600"/>
                      </a:solidFill>
                      <a:prstDash val="solid"/>
                      <a:round/>
                      <a:headEnd type="none" w="med" len="med"/>
                      <a:tailEnd type="none" w="med" len="med"/>
                    </a:lnL>
                    <a:lnR w="9525" cap="flat" cmpd="sng" algn="ctr">
                      <a:solidFill>
                        <a:srgbClr val="FF6600"/>
                      </a:solidFill>
                      <a:prstDash val="solid"/>
                      <a:round/>
                      <a:headEnd type="none" w="med" len="med"/>
                      <a:tailEnd type="none" w="med" len="med"/>
                    </a:lnR>
                    <a:lnT w="9525" cap="flat" cmpd="sng" algn="ctr">
                      <a:solidFill>
                        <a:srgbClr val="FF6600"/>
                      </a:solidFill>
                      <a:prstDash val="solid"/>
                      <a:round/>
                      <a:headEnd type="none" w="med" len="med"/>
                      <a:tailEnd type="none" w="med" len="med"/>
                    </a:lnT>
                    <a:lnB w="9525" cap="flat" cmpd="sng" algn="ctr">
                      <a:solidFill>
                        <a:srgbClr val="FF6600"/>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cxnSp>
        <p:nvCxnSpPr>
          <p:cNvPr id="74" name="直線コネクタ 73"/>
          <p:cNvCxnSpPr/>
          <p:nvPr/>
        </p:nvCxnSpPr>
        <p:spPr>
          <a:xfrm>
            <a:off x="160338" y="2732575"/>
            <a:ext cx="6523037" cy="0"/>
          </a:xfrm>
          <a:prstGeom prst="line">
            <a:avLst/>
          </a:prstGeom>
          <a:ln w="76200">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4129" name="テキスト ボックス 50"/>
          <p:cNvSpPr txBox="1">
            <a:spLocks noChangeArrowheads="1"/>
          </p:cNvSpPr>
          <p:nvPr/>
        </p:nvSpPr>
        <p:spPr bwMode="gray">
          <a:xfrm>
            <a:off x="2241550" y="2529524"/>
            <a:ext cx="2268538" cy="400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36000" rIns="36000"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2000" b="1" dirty="0">
                <a:solidFill>
                  <a:schemeClr val="tx2"/>
                </a:solidFill>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　</a:t>
            </a:r>
            <a:r>
              <a:rPr lang="ja-JP" altLang="en-US" sz="1800" b="1" dirty="0">
                <a:latin typeface="Meiryo UI" panose="020B0604030504040204" pitchFamily="50" charset="-128"/>
                <a:ea typeface="Meiryo UI" panose="020B0604030504040204" pitchFamily="50" charset="-128"/>
              </a:rPr>
              <a:t>お手続きの流れ</a:t>
            </a:r>
            <a:r>
              <a:rPr lang="ja-JP" altLang="en-US" sz="2000" b="1" dirty="0">
                <a:latin typeface="Meiryo UI" panose="020B0604030504040204" pitchFamily="50" charset="-128"/>
                <a:ea typeface="Meiryo UI" panose="020B0604030504040204" pitchFamily="50" charset="-128"/>
              </a:rPr>
              <a:t>　</a:t>
            </a:r>
            <a:r>
              <a:rPr lang="ja-JP" altLang="en-US" sz="2000" b="1" dirty="0">
                <a:solidFill>
                  <a:schemeClr val="tx2"/>
                </a:solidFill>
                <a:latin typeface="Meiryo UI" panose="020B0604030504040204" pitchFamily="50" charset="-128"/>
                <a:ea typeface="Meiryo UI" panose="020B0604030504040204" pitchFamily="50" charset="-128"/>
              </a:rPr>
              <a:t>＞</a:t>
            </a:r>
          </a:p>
        </p:txBody>
      </p:sp>
      <p:sp>
        <p:nvSpPr>
          <p:cNvPr id="50" name="角丸四角形 49"/>
          <p:cNvSpPr/>
          <p:nvPr/>
        </p:nvSpPr>
        <p:spPr>
          <a:xfrm>
            <a:off x="4140200" y="3275767"/>
            <a:ext cx="576263" cy="32385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fontAlgn="auto">
              <a:spcBef>
                <a:spcPts val="0"/>
              </a:spcBef>
              <a:spcAft>
                <a:spcPts val="0"/>
              </a:spcAft>
              <a:defRPr/>
            </a:pPr>
            <a:r>
              <a:rPr lang="ja-JP" altLang="en-US"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カネカ保険</a:t>
            </a:r>
            <a:endParaRPr lang="en-US" altLang="ja-JP"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fontAlgn="auto">
              <a:spcBef>
                <a:spcPts val="0"/>
              </a:spcBef>
              <a:spcAft>
                <a:spcPts val="0"/>
              </a:spcAft>
              <a:defRPr/>
            </a:pPr>
            <a:r>
              <a:rPr lang="ja-JP" altLang="en-US"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センター</a:t>
            </a:r>
            <a:endParaRPr lang="en-US" altLang="ja-JP"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角丸四角形 50"/>
          <p:cNvSpPr/>
          <p:nvPr/>
        </p:nvSpPr>
        <p:spPr>
          <a:xfrm>
            <a:off x="4787900" y="3312280"/>
            <a:ext cx="396875" cy="252412"/>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fontAlgn="auto">
              <a:spcBef>
                <a:spcPts val="0"/>
              </a:spcBef>
              <a:spcAft>
                <a:spcPts val="0"/>
              </a:spcAft>
              <a:defRPr/>
            </a:pPr>
            <a:r>
              <a:rPr lang="ja-JP" altLang="en-US" sz="9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検索</a:t>
            </a:r>
            <a:endParaRPr lang="en-US" altLang="ja-JP" sz="9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角丸四角形 7"/>
          <p:cNvSpPr/>
          <p:nvPr/>
        </p:nvSpPr>
        <p:spPr>
          <a:xfrm>
            <a:off x="106363" y="5327650"/>
            <a:ext cx="1958975" cy="1331913"/>
          </a:xfrm>
          <a:prstGeom prst="roundRect">
            <a:avLst>
              <a:gd name="adj" fmla="val 1162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pic>
        <p:nvPicPr>
          <p:cNvPr id="4133" name="図 74"/>
          <p:cNvPicPr>
            <a:picLocks noChangeAspect="1"/>
          </p:cNvPicPr>
          <p:nvPr/>
        </p:nvPicPr>
        <p:blipFill>
          <a:blip r:embed="rId3">
            <a:extLst>
              <a:ext uri="{28A0092B-C50C-407E-A947-70E740481C1C}">
                <a14:useLocalDpi xmlns:a14="http://schemas.microsoft.com/office/drawing/2010/main" val="0"/>
              </a:ext>
            </a:extLst>
          </a:blip>
          <a:srcRect b="7245"/>
          <a:stretch>
            <a:fillRect/>
          </a:stretch>
        </p:blipFill>
        <p:spPr bwMode="auto">
          <a:xfrm>
            <a:off x="241300" y="5400675"/>
            <a:ext cx="1719263" cy="1168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28" name="Rectangle 73"/>
          <p:cNvSpPr>
            <a:spLocks noChangeArrowheads="1"/>
          </p:cNvSpPr>
          <p:nvPr/>
        </p:nvSpPr>
        <p:spPr bwMode="gray">
          <a:xfrm>
            <a:off x="176213" y="5111750"/>
            <a:ext cx="1349375" cy="250825"/>
          </a:xfrm>
          <a:prstGeom prst="rect">
            <a:avLst/>
          </a:prstGeom>
          <a:noFill/>
          <a:ln>
            <a:noFill/>
          </a:ln>
          <a:effectLst/>
        </p:spPr>
        <p:txBody>
          <a:bodyPr wrap="none" lIns="0" tIns="0" rIns="0" bIns="0"/>
          <a:lstStyle/>
          <a:p>
            <a:pPr fontAlgn="auto">
              <a:lnSpc>
                <a:spcPts val="1600"/>
              </a:lnSpc>
              <a:spcBef>
                <a:spcPts val="0"/>
              </a:spcBef>
              <a:spcAft>
                <a:spcPts val="0"/>
              </a:spcAft>
              <a:buFont typeface="Wingdings" pitchFamily="2" charset="2"/>
              <a:buNone/>
              <a:defRPr/>
            </a:pPr>
            <a:r>
              <a:rPr lang="ja-JP" altLang="en-US"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＜① トップページ＞</a:t>
            </a:r>
            <a:endParaRPr lang="en-US" altLang="ja-JP"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角丸四角形 66"/>
          <p:cNvSpPr/>
          <p:nvPr/>
        </p:nvSpPr>
        <p:spPr>
          <a:xfrm>
            <a:off x="2370138" y="5327650"/>
            <a:ext cx="1958975" cy="1331913"/>
          </a:xfrm>
          <a:prstGeom prst="roundRect">
            <a:avLst>
              <a:gd name="adj" fmla="val 1162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9" name="Rectangle 73"/>
          <p:cNvSpPr>
            <a:spLocks noChangeArrowheads="1"/>
          </p:cNvSpPr>
          <p:nvPr/>
        </p:nvSpPr>
        <p:spPr bwMode="gray">
          <a:xfrm>
            <a:off x="2438400" y="5111750"/>
            <a:ext cx="1838325" cy="260350"/>
          </a:xfrm>
          <a:prstGeom prst="rect">
            <a:avLst/>
          </a:prstGeom>
          <a:noFill/>
          <a:ln>
            <a:noFill/>
          </a:ln>
          <a:effectLst/>
        </p:spPr>
        <p:txBody>
          <a:bodyPr lIns="0" tIns="0" rIns="0" bIns="0"/>
          <a:lstStyle/>
          <a:p>
            <a:pPr fontAlgn="auto">
              <a:lnSpc>
                <a:spcPts val="1600"/>
              </a:lnSpc>
              <a:spcBef>
                <a:spcPts val="0"/>
              </a:spcBef>
              <a:spcAft>
                <a:spcPts val="0"/>
              </a:spcAft>
              <a:buFont typeface="Wingdings" pitchFamily="2" charset="2"/>
              <a:buNone/>
              <a:defRPr/>
            </a:pPr>
            <a:r>
              <a:rPr lang="ja-JP" altLang="en-US"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＜② ログイン＞</a:t>
            </a:r>
            <a:endParaRPr lang="en-US" altLang="ja-JP"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4137" name="Picture 3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2476500" y="5400675"/>
            <a:ext cx="17653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7" name="フリーフォーム 86"/>
          <p:cNvSpPr/>
          <p:nvPr/>
        </p:nvSpPr>
        <p:spPr>
          <a:xfrm>
            <a:off x="3211513" y="5256213"/>
            <a:ext cx="3333750" cy="592137"/>
          </a:xfrm>
          <a:custGeom>
            <a:avLst/>
            <a:gdLst>
              <a:gd name="connsiteX0" fmla="*/ 0 w 2566987"/>
              <a:gd name="connsiteY0" fmla="*/ 328612 h 328612"/>
              <a:gd name="connsiteX1" fmla="*/ 328612 w 2566987"/>
              <a:gd name="connsiteY1" fmla="*/ 0 h 328612"/>
              <a:gd name="connsiteX2" fmla="*/ 2566987 w 2566987"/>
              <a:gd name="connsiteY2" fmla="*/ 0 h 328612"/>
              <a:gd name="connsiteX0" fmla="*/ 0 w 2653156"/>
              <a:gd name="connsiteY0" fmla="*/ 241517 h 241517"/>
              <a:gd name="connsiteX1" fmla="*/ 414781 w 2653156"/>
              <a:gd name="connsiteY1" fmla="*/ 0 h 241517"/>
              <a:gd name="connsiteX2" fmla="*/ 2653156 w 2653156"/>
              <a:gd name="connsiteY2" fmla="*/ 0 h 241517"/>
              <a:gd name="connsiteX0" fmla="*/ 0 w 2643019"/>
              <a:gd name="connsiteY0" fmla="*/ 167061 h 167061"/>
              <a:gd name="connsiteX1" fmla="*/ 404644 w 2643019"/>
              <a:gd name="connsiteY1" fmla="*/ 0 h 167061"/>
              <a:gd name="connsiteX2" fmla="*/ 2643019 w 2643019"/>
              <a:gd name="connsiteY2" fmla="*/ 0 h 167061"/>
            </a:gdLst>
            <a:ahLst/>
            <a:cxnLst>
              <a:cxn ang="0">
                <a:pos x="connsiteX0" y="connsiteY0"/>
              </a:cxn>
              <a:cxn ang="0">
                <a:pos x="connsiteX1" y="connsiteY1"/>
              </a:cxn>
              <a:cxn ang="0">
                <a:pos x="connsiteX2" y="connsiteY2"/>
              </a:cxn>
            </a:cxnLst>
            <a:rect l="l" t="t" r="r" b="b"/>
            <a:pathLst>
              <a:path w="2643019" h="167061">
                <a:moveTo>
                  <a:pt x="0" y="167061"/>
                </a:moveTo>
                <a:lnTo>
                  <a:pt x="404644" y="0"/>
                </a:lnTo>
                <a:lnTo>
                  <a:pt x="2643019" y="0"/>
                </a:lnTo>
              </a:path>
            </a:pathLst>
          </a:custGeom>
          <a:noFill/>
          <a:ln>
            <a:headEnd type="ova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角丸四角形 67"/>
          <p:cNvSpPr/>
          <p:nvPr/>
        </p:nvSpPr>
        <p:spPr>
          <a:xfrm>
            <a:off x="244475" y="6983413"/>
            <a:ext cx="3284538" cy="2052637"/>
          </a:xfrm>
          <a:prstGeom prst="roundRect">
            <a:avLst>
              <a:gd name="adj" fmla="val 752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nvGrpSpPr>
          <p:cNvPr id="4140" name="グループ化 63"/>
          <p:cNvGrpSpPr>
            <a:grpSpLocks/>
          </p:cNvGrpSpPr>
          <p:nvPr/>
        </p:nvGrpSpPr>
        <p:grpSpPr bwMode="auto">
          <a:xfrm>
            <a:off x="409575" y="7056438"/>
            <a:ext cx="1314450" cy="1900237"/>
            <a:chOff x="881554" y="6849170"/>
            <a:chExt cx="1658938" cy="2155825"/>
          </a:xfrm>
        </p:grpSpPr>
        <p:sp>
          <p:nvSpPr>
            <p:cNvPr id="24" name="正方形/長方形 43"/>
            <p:cNvSpPr>
              <a:spLocks noChangeArrowheads="1"/>
            </p:cNvSpPr>
            <p:nvPr/>
          </p:nvSpPr>
          <p:spPr bwMode="gray">
            <a:xfrm>
              <a:off x="881554" y="6849170"/>
              <a:ext cx="1658938" cy="2155825"/>
            </a:xfrm>
            <a:prstGeom prst="rect">
              <a:avLst/>
            </a:prstGeom>
            <a:solidFill>
              <a:schemeClr val="bg1"/>
            </a:solidFill>
            <a:ln w="6350" algn="ctr">
              <a:solidFill>
                <a:schemeClr val="tx1">
                  <a:lumMod val="50000"/>
                  <a:lumOff val="50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Calibri" panose="020F0502020204030204" pitchFamily="34" charset="0"/>
                  <a:ea typeface="ＭＳ Ｐゴシック" panose="020B0600070205080204" pitchFamily="50" charset="-128"/>
                </a:defRPr>
              </a:lvl1pPr>
              <a:lvl2pPr marL="742950" indent="-285750" eaLnBrk="0" hangingPunct="0">
                <a:defRPr kumimoji="1">
                  <a:solidFill>
                    <a:schemeClr val="tx1"/>
                  </a:solidFill>
                  <a:latin typeface="Calibri" panose="020F0502020204030204" pitchFamily="34" charset="0"/>
                  <a:ea typeface="ＭＳ Ｐゴシック" panose="020B0600070205080204" pitchFamily="50" charset="-128"/>
                </a:defRPr>
              </a:lvl2pPr>
              <a:lvl3pPr marL="1143000" indent="-228600" eaLnBrk="0" hangingPunct="0">
                <a:defRPr kumimoji="1">
                  <a:solidFill>
                    <a:schemeClr val="tx1"/>
                  </a:solidFill>
                  <a:latin typeface="Calibri" panose="020F0502020204030204" pitchFamily="34" charset="0"/>
                  <a:ea typeface="ＭＳ Ｐゴシック" panose="020B0600070205080204" pitchFamily="50" charset="-128"/>
                </a:defRPr>
              </a:lvl3pPr>
              <a:lvl4pPr marL="1600200" indent="-228600" eaLnBrk="0" hangingPunct="0">
                <a:defRPr kumimoji="1">
                  <a:solidFill>
                    <a:schemeClr val="tx1"/>
                  </a:solidFill>
                  <a:latin typeface="Calibri" panose="020F0502020204030204" pitchFamily="34" charset="0"/>
                  <a:ea typeface="ＭＳ Ｐゴシック" panose="020B0600070205080204" pitchFamily="50" charset="-128"/>
                </a:defRPr>
              </a:lvl4pPr>
              <a:lvl5pPr marL="2057400" indent="-228600" eaLnBrk="0" hangingPunct="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eaLnBrk="1" fontAlgn="auto" hangingPunct="1">
                <a:spcBef>
                  <a:spcPts val="0"/>
                </a:spcBef>
                <a:spcAft>
                  <a:spcPts val="0"/>
                </a:spcAft>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pic>
          <p:nvPicPr>
            <p:cNvPr id="4184"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gray">
            <a:xfrm>
              <a:off x="897149" y="6862762"/>
              <a:ext cx="1594743" cy="21146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85"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gray">
            <a:xfrm>
              <a:off x="940409" y="7107781"/>
              <a:ext cx="1533324" cy="186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86" name="Picture 3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gray">
            <a:xfrm>
              <a:off x="890312" y="6876941"/>
              <a:ext cx="1643343" cy="2308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4141" name="Rectangle 5"/>
          <p:cNvSpPr>
            <a:spLocks noChangeArrowheads="1"/>
          </p:cNvSpPr>
          <p:nvPr/>
        </p:nvSpPr>
        <p:spPr bwMode="gray">
          <a:xfrm>
            <a:off x="1798637" y="7091362"/>
            <a:ext cx="165893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just" eaLnBrk="1" hangingPunct="1">
              <a:spcBef>
                <a:spcPct val="0"/>
              </a:spcBef>
              <a:buFontTx/>
              <a:buNone/>
            </a:pPr>
            <a:r>
              <a:rPr lang="ja-JP" altLang="en-US" sz="900" dirty="0">
                <a:latin typeface="Meiryo UI" panose="020B0604030504040204" pitchFamily="50" charset="-128"/>
                <a:ea typeface="Meiryo UI" panose="020B0604030504040204" pitchFamily="50" charset="-128"/>
              </a:rPr>
              <a:t>「商品内容」をご確認のうえ、</a:t>
            </a:r>
            <a:endParaRPr lang="en-US" altLang="ja-JP" sz="900" dirty="0">
              <a:latin typeface="Meiryo UI" panose="020B0604030504040204" pitchFamily="50" charset="-128"/>
              <a:ea typeface="Meiryo UI" panose="020B0604030504040204" pitchFamily="50" charset="-128"/>
            </a:endParaRPr>
          </a:p>
          <a:p>
            <a:pPr algn="just" eaLnBrk="1" hangingPunct="1">
              <a:spcBef>
                <a:spcPct val="0"/>
              </a:spcBef>
              <a:buFontTx/>
              <a:buNone/>
            </a:pPr>
            <a:r>
              <a:rPr lang="ja-JP" altLang="en-US" sz="900" dirty="0">
                <a:latin typeface="Meiryo UI" panose="020B0604030504040204" pitchFamily="50" charset="-128"/>
                <a:ea typeface="Meiryo UI" panose="020B0604030504040204" pitchFamily="50" charset="-128"/>
              </a:rPr>
              <a:t>補償内容を選択してください。</a:t>
            </a:r>
            <a:endParaRPr lang="ja-JP" altLang="ja-JP" sz="900" dirty="0">
              <a:latin typeface="Meiryo UI" panose="020B0604030504040204" pitchFamily="50" charset="-128"/>
              <a:ea typeface="Meiryo UI" panose="020B0604030504040204" pitchFamily="50" charset="-128"/>
            </a:endParaRPr>
          </a:p>
        </p:txBody>
      </p:sp>
      <p:sp>
        <p:nvSpPr>
          <p:cNvPr id="31" name="Rectangle 73"/>
          <p:cNvSpPr>
            <a:spLocks noChangeArrowheads="1"/>
          </p:cNvSpPr>
          <p:nvPr/>
        </p:nvSpPr>
        <p:spPr bwMode="gray">
          <a:xfrm>
            <a:off x="360363" y="6767513"/>
            <a:ext cx="1525587" cy="20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lIns="0" tIns="0" rIns="0" bIns="0" anchor="ctr">
            <a:spAutoFit/>
          </a:bodyPr>
          <a:lstStyle/>
          <a:p>
            <a:pPr fontAlgn="auto">
              <a:lnSpc>
                <a:spcPts val="1600"/>
              </a:lnSpc>
              <a:spcBef>
                <a:spcPts val="0"/>
              </a:spcBef>
              <a:spcAft>
                <a:spcPts val="0"/>
              </a:spcAft>
              <a:buFont typeface="Wingdings" pitchFamily="2" charset="2"/>
              <a:buNone/>
              <a:defRPr/>
            </a:pPr>
            <a:r>
              <a:rPr lang="en-US" altLang="ja-JP"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&lt;</a:t>
            </a:r>
            <a:r>
              <a:rPr lang="ja-JP" altLang="en-US"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③ 補償内容の選択</a:t>
            </a:r>
            <a:r>
              <a:rPr lang="en-US" altLang="ja-JP"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&gt;</a:t>
            </a:r>
          </a:p>
        </p:txBody>
      </p:sp>
      <p:sp>
        <p:nvSpPr>
          <p:cNvPr id="38" name="正方形/長方形 37"/>
          <p:cNvSpPr/>
          <p:nvPr/>
        </p:nvSpPr>
        <p:spPr bwMode="gray">
          <a:xfrm>
            <a:off x="1765300" y="7525840"/>
            <a:ext cx="1682750" cy="1368000"/>
          </a:xfrm>
          <a:prstGeom prst="rect">
            <a:avLst/>
          </a:prstGeom>
          <a:ln>
            <a:solidFill>
              <a:schemeClr val="tx1"/>
            </a:solidFill>
          </a:ln>
        </p:spPr>
        <p:txBody>
          <a:bodyPr bIns="0">
            <a:spAutoFit/>
          </a:bodyPr>
          <a:lstStyle/>
          <a:p>
            <a:pPr fontAlgn="auto">
              <a:spcBef>
                <a:spcPts val="0"/>
              </a:spcBef>
              <a:spcAft>
                <a:spcPts val="0"/>
              </a:spcAft>
              <a:defRPr/>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疾病を補償する商品・補償内容を</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ご選択される場合には、健康状況に関する質問事項にご回答いただく</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必要がございます。</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被保険者となる方の健康状況をご確認のうえ、お手続きください。</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800" b="1" dirty="0">
                <a:solidFill>
                  <a:srgbClr val="C00000"/>
                </a:solidFill>
                <a:latin typeface="Meiryo UI" panose="020B0604030504040204" pitchFamily="50" charset="-128"/>
                <a:ea typeface="Meiryo UI" panose="020B0604030504040204" pitchFamily="50" charset="-128"/>
                <a:cs typeface="Meiryo UI" panose="020B0604030504040204" pitchFamily="50" charset="-128"/>
              </a:rPr>
              <a:t>オプション「先進医療」「三大疾病」は「病気とケガ補償コース」にセットできます。</a:t>
            </a:r>
            <a:endParaRPr lang="en-US" altLang="ja-JP" sz="800" b="1" dirty="0">
              <a:solidFill>
                <a:srgbClr val="C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5" name="二等辺三角形 64"/>
          <p:cNvSpPr/>
          <p:nvPr/>
        </p:nvSpPr>
        <p:spPr>
          <a:xfrm rot="5400000">
            <a:off x="-73025" y="7848600"/>
            <a:ext cx="488950" cy="247650"/>
          </a:xfrm>
          <a:prstGeom prst="triangl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69" name="角丸四角形 68"/>
          <p:cNvSpPr/>
          <p:nvPr/>
        </p:nvSpPr>
        <p:spPr>
          <a:xfrm>
            <a:off x="3708400" y="6983413"/>
            <a:ext cx="3054350" cy="2016125"/>
          </a:xfrm>
          <a:prstGeom prst="roundRect">
            <a:avLst>
              <a:gd name="adj" fmla="val 752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146" name="Rectangle 5"/>
          <p:cNvSpPr>
            <a:spLocks noChangeArrowheads="1"/>
          </p:cNvSpPr>
          <p:nvPr/>
        </p:nvSpPr>
        <p:spPr bwMode="gray">
          <a:xfrm>
            <a:off x="5148263" y="7091363"/>
            <a:ext cx="167640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just" eaLnBrk="1" hangingPunct="1">
              <a:spcBef>
                <a:spcPct val="0"/>
              </a:spcBef>
              <a:buFontTx/>
              <a:buNone/>
            </a:pPr>
            <a:r>
              <a:rPr lang="ja-JP" altLang="en-US" sz="900" dirty="0">
                <a:latin typeface="Meiryo UI" panose="020B0604030504040204" pitchFamily="50" charset="-128"/>
                <a:ea typeface="Meiryo UI" panose="020B0604030504040204" pitchFamily="50" charset="-128"/>
              </a:rPr>
              <a:t>重要事項のご説明をご確認</a:t>
            </a:r>
            <a:endParaRPr lang="en-US" altLang="ja-JP" sz="900" dirty="0">
              <a:latin typeface="Meiryo UI" panose="020B0604030504040204" pitchFamily="50" charset="-128"/>
              <a:ea typeface="Meiryo UI" panose="020B0604030504040204" pitchFamily="50" charset="-128"/>
            </a:endParaRPr>
          </a:p>
          <a:p>
            <a:pPr algn="just" eaLnBrk="1" hangingPunct="1">
              <a:spcBef>
                <a:spcPct val="0"/>
              </a:spcBef>
              <a:buFontTx/>
              <a:buNone/>
            </a:pPr>
            <a:r>
              <a:rPr lang="ja-JP" altLang="en-US" sz="900" dirty="0">
                <a:latin typeface="Meiryo UI" panose="020B0604030504040204" pitchFamily="50" charset="-128"/>
                <a:ea typeface="Meiryo UI" panose="020B0604030504040204" pitchFamily="50" charset="-128"/>
              </a:rPr>
              <a:t>いただき、申込人（ご本人）情報</a:t>
            </a:r>
            <a:endParaRPr lang="en-US" altLang="ja-JP" sz="900" dirty="0">
              <a:latin typeface="Meiryo UI" panose="020B0604030504040204" pitchFamily="50" charset="-128"/>
              <a:ea typeface="Meiryo UI" panose="020B0604030504040204" pitchFamily="50" charset="-128"/>
            </a:endParaRPr>
          </a:p>
          <a:p>
            <a:pPr algn="just" eaLnBrk="1" hangingPunct="1">
              <a:spcBef>
                <a:spcPct val="0"/>
              </a:spcBef>
              <a:buFontTx/>
              <a:buNone/>
            </a:pPr>
            <a:r>
              <a:rPr lang="ja-JP" altLang="en-US" sz="900" dirty="0">
                <a:latin typeface="Meiryo UI" panose="020B0604030504040204" pitchFamily="50" charset="-128"/>
                <a:ea typeface="Meiryo UI" panose="020B0604030504040204" pitchFamily="50" charset="-128"/>
              </a:rPr>
              <a:t>を入力してください。</a:t>
            </a:r>
            <a:endParaRPr lang="ja-JP" altLang="ja-JP" sz="900" dirty="0">
              <a:latin typeface="Meiryo UI" panose="020B0604030504040204" pitchFamily="50" charset="-128"/>
              <a:ea typeface="Meiryo UI" panose="020B0604030504040204" pitchFamily="50" charset="-128"/>
            </a:endParaRPr>
          </a:p>
        </p:txBody>
      </p:sp>
      <p:sp>
        <p:nvSpPr>
          <p:cNvPr id="33" name="Rectangle 73"/>
          <p:cNvSpPr>
            <a:spLocks noChangeArrowheads="1"/>
          </p:cNvSpPr>
          <p:nvPr/>
        </p:nvSpPr>
        <p:spPr bwMode="gray">
          <a:xfrm>
            <a:off x="3824288" y="6767513"/>
            <a:ext cx="1679575" cy="204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lIns="0" tIns="0" rIns="0" bIns="0" anchor="ctr">
            <a:spAutoFit/>
          </a:bodyPr>
          <a:lstStyle/>
          <a:p>
            <a:pPr fontAlgn="auto">
              <a:lnSpc>
                <a:spcPts val="1600"/>
              </a:lnSpc>
              <a:spcBef>
                <a:spcPts val="0"/>
              </a:spcBef>
              <a:spcAft>
                <a:spcPts val="0"/>
              </a:spcAft>
              <a:buFont typeface="Wingdings" pitchFamily="2" charset="2"/>
              <a:buNone/>
              <a:defRPr/>
            </a:pPr>
            <a:r>
              <a:rPr lang="en-US" altLang="ja-JP"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&lt;</a:t>
            </a:r>
            <a:r>
              <a:rPr lang="ja-JP" altLang="en-US"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④ 申込人情報の入力</a:t>
            </a:r>
            <a:r>
              <a:rPr lang="en-US" altLang="ja-JP" sz="1200" b="1"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&gt;</a:t>
            </a:r>
          </a:p>
        </p:txBody>
      </p:sp>
      <p:pic>
        <p:nvPicPr>
          <p:cNvPr id="34" name="Picture 3"/>
          <p:cNvPicPr>
            <a:picLocks noChangeAspect="1" noChangeArrowheads="1"/>
          </p:cNvPicPr>
          <p:nvPr/>
        </p:nvPicPr>
        <p:blipFill>
          <a:blip r:embed="rId8"/>
          <a:srcRect/>
          <a:stretch>
            <a:fillRect/>
          </a:stretch>
        </p:blipFill>
        <p:spPr bwMode="gray">
          <a:xfrm>
            <a:off x="3838575" y="7056438"/>
            <a:ext cx="1227138" cy="1873250"/>
          </a:xfrm>
          <a:prstGeom prst="rect">
            <a:avLst/>
          </a:prstGeom>
          <a:noFill/>
          <a:ln w="6350" algn="ctr">
            <a:solidFill>
              <a:schemeClr val="tx1">
                <a:lumMod val="50000"/>
                <a:lumOff val="5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49" name="正方形/長方形 66"/>
          <p:cNvSpPr>
            <a:spLocks noChangeArrowheads="1"/>
          </p:cNvSpPr>
          <p:nvPr/>
        </p:nvSpPr>
        <p:spPr bwMode="gray">
          <a:xfrm>
            <a:off x="5132388" y="7614811"/>
            <a:ext cx="1572418" cy="1219361"/>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36000" tIns="0" rIns="36000" bIns="0" anchor="ct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900" dirty="0">
                <a:latin typeface="Meiryo UI" panose="020B0604030504040204" pitchFamily="50" charset="-128"/>
                <a:ea typeface="Meiryo UI" panose="020B0604030504040204" pitchFamily="50" charset="-128"/>
              </a:rPr>
              <a:t>今回初めてご加入される方は、</a:t>
            </a:r>
            <a:endParaRPr lang="en-US" altLang="ja-JP" sz="900" dirty="0">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900" dirty="0">
                <a:latin typeface="Meiryo UI" panose="020B0604030504040204" pitchFamily="50" charset="-128"/>
                <a:ea typeface="Meiryo UI" panose="020B0604030504040204" pitchFamily="50" charset="-128"/>
              </a:rPr>
              <a:t>ＩＤ・パスワードを設定してください。</a:t>
            </a:r>
            <a:endParaRPr lang="en-US" altLang="ja-JP" sz="900" dirty="0">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900" dirty="0">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900" dirty="0">
                <a:latin typeface="Meiryo UI" panose="020B0604030504040204" pitchFamily="50" charset="-128"/>
                <a:ea typeface="Meiryo UI" panose="020B0604030504040204" pitchFamily="50" charset="-128"/>
              </a:rPr>
              <a:t>また、「アクセスコード」欄に、</a:t>
            </a:r>
            <a:endParaRPr lang="en-US" altLang="ja-JP" sz="900" dirty="0">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100" dirty="0">
                <a:solidFill>
                  <a:srgbClr val="C00000"/>
                </a:solidFill>
                <a:latin typeface="Meiryo UI" panose="020B0604030504040204" pitchFamily="50" charset="-128"/>
                <a:ea typeface="Meiryo UI" panose="020B0604030504040204" pitchFamily="50" charset="-128"/>
              </a:rPr>
              <a:t>「</a:t>
            </a:r>
            <a:r>
              <a:rPr lang="en-US" altLang="ja-JP" sz="1100" dirty="0">
                <a:solidFill>
                  <a:srgbClr val="C00000"/>
                </a:solidFill>
                <a:latin typeface="Meiryo UI" panose="020B0604030504040204" pitchFamily="50" charset="-128"/>
                <a:ea typeface="Meiryo UI" panose="020B0604030504040204" pitchFamily="50" charset="-128"/>
              </a:rPr>
              <a:t>kaneka2025</a:t>
            </a:r>
            <a:r>
              <a:rPr lang="ja-JP" altLang="en-US" sz="1100" dirty="0">
                <a:solidFill>
                  <a:srgbClr val="C00000"/>
                </a:solidFill>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を入力してください。</a:t>
            </a:r>
            <a:endParaRPr lang="en-US" altLang="ja-JP" sz="900" dirty="0">
              <a:latin typeface="Meiryo UI" panose="020B0604030504040204" pitchFamily="50" charset="-128"/>
              <a:ea typeface="Meiryo UI" panose="020B0604030504040204" pitchFamily="50" charset="-128"/>
            </a:endParaRPr>
          </a:p>
        </p:txBody>
      </p:sp>
      <p:sp>
        <p:nvSpPr>
          <p:cNvPr id="63" name="二等辺三角形 62"/>
          <p:cNvSpPr/>
          <p:nvPr/>
        </p:nvSpPr>
        <p:spPr>
          <a:xfrm rot="5400000">
            <a:off x="3375025" y="7848600"/>
            <a:ext cx="488950" cy="247650"/>
          </a:xfrm>
          <a:prstGeom prst="triangle">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右矢印 51"/>
          <p:cNvSpPr/>
          <p:nvPr/>
        </p:nvSpPr>
        <p:spPr>
          <a:xfrm rot="2474809" flipH="1">
            <a:off x="4967288" y="3525382"/>
            <a:ext cx="242887" cy="198437"/>
          </a:xfrm>
          <a:prstGeom prst="rightArrow">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ln>
                <a:solidFill>
                  <a:schemeClr val="bg1"/>
                </a:solidFill>
              </a:ln>
            </a:endParaRPr>
          </a:p>
        </p:txBody>
      </p:sp>
      <p:sp>
        <p:nvSpPr>
          <p:cNvPr id="4173" name="Rectangle 73"/>
          <p:cNvSpPr>
            <a:spLocks noChangeArrowheads="1"/>
          </p:cNvSpPr>
          <p:nvPr/>
        </p:nvSpPr>
        <p:spPr bwMode="gray">
          <a:xfrm>
            <a:off x="5616575" y="3167014"/>
            <a:ext cx="1393825" cy="292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lnSpc>
                <a:spcPts val="1200"/>
              </a:lnSpc>
              <a:spcBef>
                <a:spcPct val="0"/>
              </a:spcBef>
              <a:buFont typeface="Wingdings" panose="05000000000000000000" pitchFamily="2" charset="2"/>
              <a:buNone/>
            </a:pPr>
            <a:r>
              <a:rPr lang="ja-JP" altLang="en-US" sz="900" dirty="0">
                <a:latin typeface="Meiryo UI" panose="020B0604030504040204" pitchFamily="50" charset="-128"/>
                <a:ea typeface="Meiryo UI" panose="020B0604030504040204" pitchFamily="50" charset="-128"/>
              </a:rPr>
              <a:t>スマートフォンでの</a:t>
            </a:r>
          </a:p>
          <a:p>
            <a:pPr algn="ctr" eaLnBrk="1" hangingPunct="1">
              <a:lnSpc>
                <a:spcPts val="1200"/>
              </a:lnSpc>
              <a:spcBef>
                <a:spcPct val="0"/>
              </a:spcBef>
              <a:buFont typeface="Wingdings" panose="05000000000000000000" pitchFamily="2" charset="2"/>
              <a:buNone/>
            </a:pPr>
            <a:r>
              <a:rPr lang="ja-JP" altLang="en-US" sz="900" dirty="0">
                <a:latin typeface="Meiryo UI" panose="020B0604030504040204" pitchFamily="50" charset="-128"/>
                <a:ea typeface="Meiryo UI" panose="020B0604030504040204" pitchFamily="50" charset="-128"/>
              </a:rPr>
              <a:t>お手続きはこちらから！</a:t>
            </a:r>
          </a:p>
        </p:txBody>
      </p:sp>
      <p:pic>
        <p:nvPicPr>
          <p:cNvPr id="4174" name="Picture 7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55892" y="3091027"/>
            <a:ext cx="230188"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正方形/長方形 1"/>
          <p:cNvSpPr/>
          <p:nvPr/>
        </p:nvSpPr>
        <p:spPr>
          <a:xfrm>
            <a:off x="5724525" y="3492500"/>
            <a:ext cx="1081987" cy="980628"/>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2" name="テキスト ボックス 71"/>
          <p:cNvSpPr txBox="1"/>
          <p:nvPr/>
        </p:nvSpPr>
        <p:spPr bwMode="gray">
          <a:xfrm>
            <a:off x="108000" y="2601330"/>
            <a:ext cx="652743" cy="1200329"/>
          </a:xfrm>
          <a:prstGeom prst="rect">
            <a:avLst/>
          </a:prstGeom>
          <a:noFill/>
        </p:spPr>
        <p:txBody>
          <a:bodyPr wrap="none">
            <a:spAutoFit/>
          </a:bodyPr>
          <a:lstStyle/>
          <a:p>
            <a:pPr>
              <a:defRPr/>
            </a:pPr>
            <a:r>
              <a:rPr lang="en-US" altLang="ja-JP" sz="7200" dirty="0">
                <a:solidFill>
                  <a:schemeClr val="bg1"/>
                </a:solidFill>
                <a:effectLst>
                  <a:glow rad="152400">
                    <a:schemeClr val="tx2"/>
                  </a:glow>
                </a:effectLst>
                <a:latin typeface="+mn-lt"/>
              </a:rPr>
              <a:t>1</a:t>
            </a:r>
          </a:p>
        </p:txBody>
      </p:sp>
      <p:sp>
        <p:nvSpPr>
          <p:cNvPr id="73" name="テキスト ボックス 72"/>
          <p:cNvSpPr txBox="1"/>
          <p:nvPr/>
        </p:nvSpPr>
        <p:spPr bwMode="gray">
          <a:xfrm>
            <a:off x="108000" y="3945266"/>
            <a:ext cx="652743" cy="1200329"/>
          </a:xfrm>
          <a:prstGeom prst="rect">
            <a:avLst/>
          </a:prstGeom>
          <a:noFill/>
        </p:spPr>
        <p:txBody>
          <a:bodyPr wrap="none">
            <a:spAutoFit/>
          </a:bodyPr>
          <a:lstStyle/>
          <a:p>
            <a:pPr>
              <a:defRPr/>
            </a:pPr>
            <a:r>
              <a:rPr lang="en-US" altLang="ja-JP" sz="7200" dirty="0">
                <a:solidFill>
                  <a:schemeClr val="bg1"/>
                </a:solidFill>
                <a:effectLst>
                  <a:glow rad="152400">
                    <a:schemeClr val="tx2"/>
                  </a:glow>
                </a:effectLst>
                <a:latin typeface="+mn-lt"/>
              </a:rPr>
              <a:t>2</a:t>
            </a:r>
          </a:p>
        </p:txBody>
      </p:sp>
      <p:sp>
        <p:nvSpPr>
          <p:cNvPr id="4178" name="正方形/長方形 12"/>
          <p:cNvSpPr>
            <a:spLocks noChangeArrowheads="1"/>
          </p:cNvSpPr>
          <p:nvPr/>
        </p:nvSpPr>
        <p:spPr bwMode="auto">
          <a:xfrm>
            <a:off x="792163" y="4643438"/>
            <a:ext cx="57848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80000"/>
              </a:lnSpc>
              <a:spcBef>
                <a:spcPct val="0"/>
              </a:spcBef>
              <a:buFontTx/>
              <a:buNone/>
            </a:pPr>
            <a:r>
              <a:rPr lang="ja-JP" altLang="en-US" sz="1100" b="1">
                <a:solidFill>
                  <a:schemeClr val="bg1"/>
                </a:solidFill>
                <a:latin typeface="Meiryo UI" panose="020B0604030504040204" pitchFamily="50" charset="-128"/>
                <a:ea typeface="Meiryo UI" panose="020B0604030504040204" pitchFamily="50" charset="-128"/>
              </a:rPr>
              <a:t>「お手続き前のご注意事項」「商品案内」をご確認いただき、「試算・お手続きはこちら」をクリック！</a:t>
            </a:r>
          </a:p>
        </p:txBody>
      </p:sp>
      <p:sp>
        <p:nvSpPr>
          <p:cNvPr id="79" name="正方形/長方形 78"/>
          <p:cNvSpPr/>
          <p:nvPr/>
        </p:nvSpPr>
        <p:spPr bwMode="gray">
          <a:xfrm>
            <a:off x="0" y="9504363"/>
            <a:ext cx="6875463" cy="431800"/>
          </a:xfrm>
          <a:prstGeom prst="rect">
            <a:avLst/>
          </a:prstGeom>
          <a:gradFill>
            <a:gsLst>
              <a:gs pos="22000">
                <a:schemeClr val="tx2"/>
              </a:gs>
              <a:gs pos="100000">
                <a:schemeClr val="tx2"/>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8" name="テキスト ボックス 77"/>
          <p:cNvSpPr txBox="1"/>
          <p:nvPr/>
        </p:nvSpPr>
        <p:spPr bwMode="gray">
          <a:xfrm>
            <a:off x="108000" y="8856000"/>
            <a:ext cx="652743" cy="1200329"/>
          </a:xfrm>
          <a:prstGeom prst="rect">
            <a:avLst/>
          </a:prstGeom>
          <a:noFill/>
        </p:spPr>
        <p:txBody>
          <a:bodyPr wrap="none">
            <a:spAutoFit/>
          </a:bodyPr>
          <a:lstStyle/>
          <a:p>
            <a:pPr>
              <a:defRPr/>
            </a:pPr>
            <a:r>
              <a:rPr lang="en-US" altLang="ja-JP" sz="7200" dirty="0">
                <a:solidFill>
                  <a:schemeClr val="bg1"/>
                </a:solidFill>
                <a:effectLst>
                  <a:glow rad="152400">
                    <a:schemeClr val="tx2"/>
                  </a:glow>
                </a:effectLst>
                <a:latin typeface="+mn-lt"/>
              </a:rPr>
              <a:t>3</a:t>
            </a:r>
          </a:p>
        </p:txBody>
      </p:sp>
      <p:sp>
        <p:nvSpPr>
          <p:cNvPr id="4181" name="正方形/長方形 12"/>
          <p:cNvSpPr>
            <a:spLocks noChangeArrowheads="1"/>
          </p:cNvSpPr>
          <p:nvPr/>
        </p:nvSpPr>
        <p:spPr bwMode="auto">
          <a:xfrm>
            <a:off x="828675" y="9539288"/>
            <a:ext cx="5784850" cy="265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80000"/>
              </a:lnSpc>
              <a:spcBef>
                <a:spcPct val="0"/>
              </a:spcBef>
              <a:buFontTx/>
              <a:buNone/>
            </a:pPr>
            <a:r>
              <a:rPr lang="ja-JP" altLang="en-US" sz="1400" b="1">
                <a:solidFill>
                  <a:schemeClr val="bg1"/>
                </a:solidFill>
                <a:latin typeface="Meiryo UI" panose="020B0604030504040204" pitchFamily="50" charset="-128"/>
                <a:ea typeface="Meiryo UI" panose="020B0604030504040204" pitchFamily="50" charset="-128"/>
              </a:rPr>
              <a:t>お手続きいただきまして、ありがとうございました。</a:t>
            </a:r>
          </a:p>
        </p:txBody>
      </p:sp>
      <p:sp>
        <p:nvSpPr>
          <p:cNvPr id="61" name="Text Box 12"/>
          <p:cNvSpPr txBox="1">
            <a:spLocks noChangeArrowheads="1"/>
          </p:cNvSpPr>
          <p:nvPr/>
        </p:nvSpPr>
        <p:spPr bwMode="gray">
          <a:xfrm>
            <a:off x="5314950" y="9693275"/>
            <a:ext cx="1439863" cy="158750"/>
          </a:xfrm>
          <a:prstGeom prst="rect">
            <a:avLst/>
          </a:prstGeom>
          <a:solidFill>
            <a:srgbClr val="FFFFFF"/>
          </a:solidFill>
          <a:ln w="9525">
            <a:solidFill>
              <a:srgbClr val="000000"/>
            </a:solidFill>
            <a:miter lim="800000"/>
            <a:headEnd/>
            <a:tailEnd/>
          </a:ln>
        </p:spPr>
        <p:txBody>
          <a:bodyPr lIns="0" tIns="0" rIns="0" bIns="0" anchor="ctr"/>
          <a:lstStyle>
            <a:lvl1pPr eaLnBrk="0" hangingPunct="0">
              <a:defRPr kumimoji="1">
                <a:solidFill>
                  <a:schemeClr val="tx1"/>
                </a:solidFill>
                <a:latin typeface="Calibri" panose="020F0502020204030204" pitchFamily="34" charset="0"/>
                <a:ea typeface="ＭＳ Ｐゴシック" panose="020B0600070205080204" pitchFamily="50" charset="-128"/>
              </a:defRPr>
            </a:lvl1pPr>
            <a:lvl2pPr marL="742950" indent="-285750" eaLnBrk="0" hangingPunct="0">
              <a:defRPr kumimoji="1">
                <a:solidFill>
                  <a:schemeClr val="tx1"/>
                </a:solidFill>
                <a:latin typeface="Calibri" panose="020F0502020204030204" pitchFamily="34" charset="0"/>
                <a:ea typeface="ＭＳ Ｐゴシック" panose="020B0600070205080204" pitchFamily="50" charset="-128"/>
              </a:defRPr>
            </a:lvl2pPr>
            <a:lvl3pPr marL="1143000" indent="-228600" eaLnBrk="0" hangingPunct="0">
              <a:defRPr kumimoji="1">
                <a:solidFill>
                  <a:schemeClr val="tx1"/>
                </a:solidFill>
                <a:latin typeface="Calibri" panose="020F0502020204030204" pitchFamily="34" charset="0"/>
                <a:ea typeface="ＭＳ Ｐゴシック" panose="020B0600070205080204" pitchFamily="50" charset="-128"/>
              </a:defRPr>
            </a:lvl3pPr>
            <a:lvl4pPr marL="1600200" indent="-228600" eaLnBrk="0" hangingPunct="0">
              <a:defRPr kumimoji="1">
                <a:solidFill>
                  <a:schemeClr val="tx1"/>
                </a:solidFill>
                <a:latin typeface="Calibri" panose="020F0502020204030204" pitchFamily="34" charset="0"/>
                <a:ea typeface="ＭＳ Ｐゴシック" panose="020B0600070205080204" pitchFamily="50" charset="-128"/>
              </a:defRPr>
            </a:lvl4pPr>
            <a:lvl5pPr marL="2057400" indent="-228600" eaLnBrk="0" hangingPunct="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ctr" eaLnBrk="1" hangingPunct="1">
              <a:defRPr/>
            </a:pPr>
            <a:r>
              <a:rPr lang="en-US" altLang="ja-JP" sz="800" dirty="0">
                <a:latin typeface="+mn-lt"/>
                <a:ea typeface="+mn-ea"/>
                <a:cs typeface="ＭＳ Ｐゴシック" panose="020B0600070205080204" pitchFamily="50" charset="-128"/>
              </a:rPr>
              <a:t>2025.3</a:t>
            </a:r>
            <a:r>
              <a:rPr lang="ja-JP" altLang="en-US" sz="800" dirty="0">
                <a:latin typeface="+mn-lt"/>
                <a:ea typeface="+mn-ea"/>
                <a:cs typeface="ＭＳ Ｐゴシック" panose="020B0600070205080204" pitchFamily="50" charset="-128"/>
              </a:rPr>
              <a:t>／</a:t>
            </a:r>
            <a:r>
              <a:rPr lang="en-US" altLang="ja-JP" sz="800" dirty="0">
                <a:latin typeface="+mn-lt"/>
                <a:ea typeface="+mn-ea"/>
                <a:cs typeface="ＭＳ Ｐゴシック" panose="020B0600070205080204" pitchFamily="50" charset="-128"/>
              </a:rPr>
              <a:t>ASF62</a:t>
            </a:r>
            <a:r>
              <a:rPr lang="ja-JP" altLang="en-US" sz="800" dirty="0">
                <a:latin typeface="+mn-lt"/>
                <a:ea typeface="+mn-ea"/>
                <a:cs typeface="ＭＳ Ｐゴシック" panose="020B0600070205080204" pitchFamily="50" charset="-128"/>
              </a:rPr>
              <a:t>／</a:t>
            </a:r>
            <a:r>
              <a:rPr lang="en-US" altLang="ja-JP" sz="800" dirty="0">
                <a:latin typeface="+mn-lt"/>
                <a:ea typeface="+mn-ea"/>
                <a:cs typeface="ＭＳ Ｐゴシック" panose="020B0600070205080204" pitchFamily="50" charset="-128"/>
              </a:rPr>
              <a:t>D</a:t>
            </a:r>
          </a:p>
        </p:txBody>
      </p:sp>
      <p:sp>
        <p:nvSpPr>
          <p:cNvPr id="6" name="AutoShape 2" descr="data:image/png;base64,iVBORw0KGgoAAAANSUhEUgAAAXIAAAFyCAYAAADoJFEJAAAAAXNSR0IArs4c6QAAAARnQU1BAACxjwv8YQUAAAAJcEhZcwAADsMAAA7DAcdvqGQAACO9SURBVHhe7dRBqiU7EkTB2v+mf/Pm1uAQgRSpGwZn6EipV3X//bfWWuvT9od8rbU+bn/I11rr4/aHfK21Pm5/yNda6+P2h3yttT5uf8jXWuvj9od8rbU+bn/I11rr4/aHfK21Pm5/yNda6+P2h3yttT5uf8jXWuvj9od8rbU+bn/I11rr4/aHfK21Pm5/yNda6+P2h3yttT5uf8jXWuvj9od8rbU+bn/I11rr4/aHfK21Pm5/yNda6+P2h3yttT5uf8jXWuvj9od8rbU+bn/I11rr4/aHfK21Pm5/yNda6+P2h3yttT5uf8jXWuvj9od8rbU+bn/I11rr4/aHfK21Pm5/yNda6+P2h3yttT5uf8jXWuvj9od8rbU+bn/I11rr4/aHfK21Pm78D/m/f/82lNK2UkpbdYvuUiml7YlS2m73/p2mxt9Qj7rd+4+Z0lbdortUSml7opS2271/p6nxN9Sjbvf+Y6a0VbfoLpVS2p4ope12799pavwN9ajbvf+YKW3VLbpLpZS2J0ppu937d5oaf0M96nbvP2ZKW3WL7lIppe2JUtpu9/6dpsbfUI+63fuPmdJW3aK7VEppe6KUttu9f6ep8TfUo273/mOmtFW36C6VUtqeKKXtdu/faWr8DfWo273/mClt1S26S6WUtidKabvd+3eaGn9DPep27z9mSlt1i+5SKaXtiVLabvf+nabG31CPut37j5nSVt2iu1RKaXuilLbbvX+nqfE31KOqV+jbVErbSt10hkppWymlbaVbdBf1Cn2bmm78DfWo6hX6NpXStlI3naFS2lZKaVvpFt1FvULfpqYbf0M9qnqFvk2ltK3UTWeolLaVUtpWukV3Ua/Qt6npxt9Qj6peoW9TKW0rddMZKqVtpZS2lW7RXdQr9G1quvE31KOqV+jbVErbSt10hkppWymlbaVbdBf1Cn2bmm78DfWo6hX6NpXStlI3naFS2lZKaVvpFt1FvULfpqYbf0M9qnqFvk2ltK3UTWeolLaVUtpWukV3Ua/Qt6npxt9Qj6peoW9TKW0rddMZKqVtpZS2lW7RXdQr9G1quvE31KOqV+jbVErbSt10hkppWymlbaVbdBf1Cn2bmm78DfWo6hX6NpXStlI3naFS2lZKaVvpFt1FvULfpqYbf0M9qkppe6KUtqqbztjuvfMtuotKaXuilLZquvE31KOqlLYnSmmruumM7d4736K7qJS2J0ppq6Ybf0M9qkppe6KUtqqbztjuvfMtuotKaXuilLZquvE31KOqlLYnSmmruumM7d4736K7qJS2J0ppq6Ybf0M9qkppe6KUtqqbztjuvfMtuotKaXuilLZquvE31KOqlLYnSmmruumM7d4736K7qJS2J0ppq6Ybf0M9qkppe6KUtqqbztjuvfMtuotKaXuilLZquvE31KOqlLYnSmmruumM7d4736K7qJS2J0ppq6Ybf0M9qkppe6KUtqqbztjuvfMtuotKaXuilLZquvE31KOqlLYnSmmruumM7d4736K7qJS2J0ppq6Ybf0M9qkppe6KUtiqlreqmMyrdortUSmmruukMldL2RClt1XTjb6hHVSltT5TSVqW0Vd10RqVbdJdKKW1VN52hUtqeKKWtmm78DfWoKqXtiVLaqpS2qpvOqHSL7lIppa3qpjNUStsTpbRV042/oR5VpbQ9UUpbldJWddMZlW7RXSqltFXddIZKaXuilLZquvE31KOqlLYnSmmrUtqqbjqj0i26S6WUtqqbzlApbU+U0lZNN/6GelSV0vZEKW1VSlvVTWdUukV3qZTSVnXTGSql7YlS2qrpxt9Qj6pS2p4opa1Kaau66YxKt+gulVLaqm46Q6W0PVFKWzXd+BvqUVVK2xOltFUpbVU3nVHpFt2lUkpb1U1nqJS2J0ppq6Ybf0M9qkppe6KUtiqlreqmMyrdortUSmmruukMldL2RClt1XTjb6hHVSltT5TSVqW0Vd10RqVbdJdKKW1VN52hUtqeKKWtmm78DfWoKqXtiVLaqm46o1JK20qv0LepbjpDpbQ9UUpbNd34G+pRVUrbE6W0Vd10RqWUtpVeoW9T3XSGSml7opS2arrxN9SjqpS2J0ppq7rpjEopbSu9Qt+muukMldL2RClt1XTjb6hHVSltT5TSVnXTGZVS2lZ6hb5NddMZKqXtiVLaqunG31CPqlLaniilreqmMyqltK30Cn2b6qYzVErbE6W0VdONv6EeVaW0PVFKW9VNZ1RKaVvpFfo21U1nqJS2J0ppq6Ybf0M9qkppe6KUtqqbzqiU0rbSK/RtqpvOUCltT5TSVk03/oZ6VJXS9kQpbVU3nVEppW2lV+jbVDedoVLaniilrZpu/A31qCql7YlS2qpuOqNSSttKr9C3qW46Q6W0PVFKWzXd+BvqUVVK2xOltFXddEallLaVXqFvU910hkppe6KUtmq68TfUo6pX6NtUN52hUtqqbjpDddMZk0ppq16hb1PTjb+hHlW9Qt+muukMldJWddMZqpvOmFRKW/UKfZuabvwN9ajqFfo21U1nqJS2qpvOUN10xqRS2qpX6NvUdONvqEdVr9C3qW46Q6W0Vd10huqmMyaV0la9Qt+mpht/Qz2qeoW+TXXTGSqlreqmM1Q3nTGplLbqFfo2Nd34G+pR1Sv0baqbzlApbVU3naG66YxJpbRVr9C3qenG31CPql6hb1PddIZKaau66QzVTWdMKqWteoW+TU03/oZ6VPUKfZvqpjNUSlvVTWeobjpjUilt1Sv0bWq68TfUo6pX6NtUN52hUtqqbjpDddMZk0ppq16hb1PTjb+hHlW9Qt+muukMldJWddMZqpvOmFRKW/UKfZuabvwN9ajbvf+Y2qqUtiqlrUppq1LaqpS2KqXtlr/fLeNvqEfdfu+HI6WtSmmrUtqqlLYqpe2Wv98t42+oR91+74cjpa1KaatS2qqUtiql7Za/3y3jb6hH3X7vhyOlrUppq1LaqpS2KqXtlr/fLeNvqEfdfu+HI6WtSmmrUtqqlLYqpe2Wv98t42+oR91+74cjpa1KaatS2qqUtiql7Za/3y3jb6hH3X7vhyOlrUppq1LaqpS2KqXtlr/fLeNvqEfdfu+HI6WtSmmrUtqqlLYqpe2Wv98t42+oR91+74cjpa1KaatS2qqUtiql7Za/3y3jb6hH3X7vhyOlrUppq1LaqpS2KqXtlr/fLfNvuEr0j7JSSluV0rZSN52hUtqqtf7sv4TH6T9/pZS2KqVtpW46Q6W0VWv92X8Jj9N//kopbVVK20rddIZKaavW+rP/Eh6n//yVUtqqlLaVuukMldJWrfVn/yU8Tv/5K6W0VSltK3XTGSqlrVrrz/5LeJz+81dKaatS2lbqpjNUSlu11p/9l/A4/eevlNJWpbSt1E1nqJS2aq0/+y/hcfrPXymlrUppW6mbzlApbdVaf/ZfwuP0n79SSluV0rZSN52hUtqqtf7sv4TH6T9/pZS2KqVtpW46Q6W0VWv9Gf8vQf94VUrbSiltT3SL7qJS2lZKaVtpOt1ZddMZKqVtpenG31CPqlLaVkppe6JbdBeV0rZSSttK0+nOqpvOUCltK003/oZ6VJXStlJK2xPdoruolLaVUtpWmk53Vt10hkppW2m68TfUo6qUtpVS2p7oFt1FpbStlNK20nS6s+qmM1RK20rTjb+hHlWltK2U0vZEt+guKqVtpZS2labTnVU3naFS2laabvwN9agqpW2llLYnukV3USltK6W0rTSd7qy66QyV0rbSdONvqEdVKW0rpbQ90S26i0ppWymlbaXpdGfVTWeolLaVpht/Qz2qSmlbKaXtiW7RXVRK20opbStNpzurbjpDpbStNN34G+pRVUrbSiltT3SL7qJS2lZKaVtpOt1ZddMZKqVtpenG31CPqlLaVkppe6JbdBeV0rZSSttK0+nOqpvOUCltK003/4bN9EdS3XSGSmmruumMSrfoLtu9btFd1HTzb9hMfyTVTWeolLaqm86odIvust3rFt1FTTf/hs30R1LddIZKaau66YxKt+gu271u0V3UdPNv2Ex/JNVNZ6iUtqqbzqh0i+6y3esW3UVNN/+GzfRHUt10hkppq7rpjEq36C7bvW7RXdR082/YTH8k1U1nqJS2qpvOqHSL7rLd6xbdRU03/4bN9EdS3XSGSmmruumMSrfoLtu9btFd1HTzb9hMfyTVTWeolLaqm86odIvust3rFt1FTTf/hs30R1LddIZKaau66YxKt+gu271u0V3UdPNv2Ex/JNVNZ6iUtqqbzqh0i+6y3esW3UVNN/6GelTVTWeolLaVUtpWmk53rtRNZ6iUtiql7YlS2lZ6xfgv0eOrbjpDpbStlNK20nS6c6VuOkOltFUpbU+U0rbSK8Z/iR5fddMZKqVtpZS2labTnSt10xkqpa1KaXuilLaVXjH+S/T4qpvOUCltK6W0rTSd7lypm85QKW1VStsTpbSt9IrxX6LHV910hkppWymlbaXpdOdK3XSGSmmrUtqeKKVtpVeM/xI9vuqmM1RK20opbStNpztX6qYzVEpbldL2RCltK71i/Jfo8VU3naFS2lZKaVtpOt25UjedoVLaqpS2J0ppW+kV479Ej6+66QyV0rZSSttK0+nOlbrpDJXSVqW0PVFK20qvGP8lenzVTWeolLaVUtpWmk53rtRNZ6iUtiql7YlS2lZ6xfgv0eOrbjpDpbStlNK20nS6c6VuOkOltFUpbU+U0rbSK8Z/iR7/5brpDJXS9uVu0V1USluV0rbSLbqLmm78DfWoL9dNZ6iUti93i+6iUtqqlLaVbtFd1HTjb6hHfbluOkOltH25W3QXldJWpbStdIvuoqYbf0M96st10xkqpe3L3aK7qJS2KqVtpVt0FzXd+BvqUV+um85QKW1f7hbdRaW0VSltK92iu6jpxt9Qj/py3XSGSmn7crfoLiqlrUppW+kW3UVNN/6GetSX66YzVErbl7tFd1EpbVVK20q36C5quvE31KO+XDedoVLavtwtuotKaatS2la6RXdR042/oR715brpDJXS9uVu0V1USluV0rbSLbqLmm78DfWoL9dNZ6iUti93i+6iUtqqlLaVbtFd1HTzb9hMf6RK3XSGukV3USlt1S26S6WUtuoV+rZKv+bnvlh/9ErddIa6RXdRKW3VLbpLpZS26hX6tkq/5ue+WH/0St10hrpFd1EpbdUtukullLbqFfq2Sr/m575Yf/RK3XSGukV3USlt1S26S6WUtuoV+rZKv+bnvlh/9ErddIa6RXdRKW3VLbpLpZS26hX6tkq/5ue+WH/0St10hrpFd1EpbdUtukullLbqFfq2Sr/m575Yf/RK3XSGukV3USlt1S26S6WUtuoV+rZKv+bnvlh/9ErddIa6RXdRKW3VLbpLpZS26hX6tkq/5ue+WH/0St10hrpFd1EpbdUtukullLbqFfq2Sr/m575Yf/RK3XSGukV3USlt1S26S6WUtuoV+rZKv+bnvlh/9EopbdUtukulbjpD3aK7qJS2qpvOqNRNZ5xouvk3bKY/UqWUtuoW3aVSN52hbtFdVEpb1U1nVOqmM0403fwbNtMfqVJKW3WL7lKpm85Qt+guKqWt6qYzKnXTGSeabv4Nm+mPVCmlrbpFd6nUTWeoW3QXldJWddMZlbrpjBNNN/+GzfRHqpTSVt2iu1TqpjPULbqLSmmruumMSt10xommm3/DZvojVUppq27RXSp10xnqFt1FpbRV3XRGpW4640TTzb9hM/2RKqW0VbfoLpW66Qx1i+6iUtqqbjqjUjedcaLp5t+wmf5IlVLaqlt0l0rddIa6RXdRKW1VN51RqZvOONF082/YTH+kSilt1S26S6VuOkPdoruolLaqm86o1E1nnGi6+Tdspj9SpZS26hbdpVI3naFu0V1USlvVTWdU6qYzTjTd+BvqUSfVTWecqJvOUN10huqmM1RK20opbU+U0vZE042/oR51Ut10xom66QzVTWeobjpDpbStlNL2RCltTzTd+BvqUSfVTWecqJvOUN10huqmM1RK20opbU+U0vZE042/oR51Ut10xom66QzVTWeobjpDpbStlNL2RCltTzTd+BvqUSfVTWecqJvOUN10huqmM1RK20opbU+U0vZE042/oR51Ut10xom66QzVTWeobjpDpbStlNL2RCltTzTd+BvqUSfVTWecqJvOUN10huqmM1RK20opbU+U0vZE042/oR51Ut10xom66QzVTWeobjpDpbStlNL2RCltTzTd+BvqUSfVTWecqJvOUN10huqmM1RK20opbU+U0vZE042/oR51Ut10xom66QzVTWeobjpDpbStlNL2RCltTzTd/Bs20x9pUiltK3XTGSqlrUppq6bTnVU3nVGpm85Qr3jnS0L6Y04qpW2lbjpDpbRVKW3VdLqz6qYzKnXTGeoV73xJSH/MSaW0rdRNZ6iUtiqlrZpOd1bddEalbjpDveKdLwnpjzmplLaVuukMldJWpbRV0+nOqpvOqNRNZ6hXvPMlIf0xJ5XStlI3naFS2qqUtmo63Vl10xmVuukM9Yp3viSkP+akUtpW6qYzVEpbldJWTac7q246o1I3naFe8c6XhPTHnFRK20rddIZKaatS2qrpdGfVTWdU6qYz1Cve+ZKQ/piTSmlbqZvOUCltVUpbNZ3urLrpjErddIZ6xTtfEtIfc1IpbSt10xkqpa1Kaaum051VN51RqZvOUK9450tC+mNOKqVtpW46Q6W0VSlt1XS6s+qmMyp10xnqFeO/RI9fKaWt6qYzKqW0PdGv0RtMqpvOqJTSVr1i/Jfo8SultFXddEallLYn+jV6g0l10xmVUtqqV4z/Ej1+pZS2qpvOqJTS9kS/Rm8wqW46o1JKW/WK8V+ix6+U0lZ10xmVUtqe6NfoDSbVTWdUSmmrXjH+S/T4lVLaqm46o1JK2xP9Gr3BpLrpjEopbdUrxn+JHr9SSlvVTWdUSml7ol+jN5hUN51RKaWtesX4L9HjV0ppq7rpjEopbU/0a/QGk+qmMyqltFWvGP8levxKKW1VN51RKaXtiX6N3mBS3XRGpZS26hXjv0SPXymlreqmMyqltD3Rr9EbTKqbzqiU0la9YvyX6PErpbRV3XRGpZS2J/o1eoNJddMZlVLaqlc88yX6I6luOqNSSlt1i+5yolt0F/UKfZtKaXuiVzzzJfojqW46o1JKW3WL7nKiW3QX9Qp9m0ppe6JXPPMl+iOpbjqjUkpbdYvucqJbdBf1Cn2bSml7olc88yX6I6luOqNSSlt1i+5yolt0F/UKfZtKaXuiVzzzJfojqW46o1JKW3WL7nKiW3QX9Qp9m0ppe6JXPPMl+iOpbjqjUkpbdYvucqJbdBf1Cn2bSml7olc88yX6I6luOqNSSlt1i+5yolt0F/UKfZtKaXuiVzzzJfojqW46o1JKW3WL7nKiW3QX9Qp9m0ppe6JXPPMl+iOpbjqjUkpbdYvucqJbdBf1Cn2bSml7olc88yX6I6luOqNSSlt1i+5yolt0F/UKfZtKaXuiV4z/Ej2+SmmrbtFdVDedoZbprVQ3naFS2lbqpjPUrxn/xfojqZS26hbdRXXTGWqZ3kp10xkqpW2lbjpD/ZrxX6w/kkppq27RXVQ3naGW6a1UN52hUtpW6qYz1K8Z/8X6I6mUtuoW3UV10xlqmd5KddMZKqVtpW46Q/2a8V+sP5JKaatu0V1UN52hlumtVDedoVLaVuqmM9SvGf/F+iOplLbqFt1FddMZapneSnXTGSqlbaVuOkP9mvFfrD+SSmmrbtFdVDedoZbprVQ3naFS2lbqpjPUrxn/xfojqZS26hbdRXXTGWqZ3kp10xkqpW2lbjpD/ZrxX6w/kkppq27RXVQ3naGW6a1UN52hUtpW6qYz1K8Z/8X6I6mUtuoW3UV10xlqmd5KddMZKqVtpW46Q/2a/Z/5f+gfh0ppq7rpDPVr9AaTSmmrUtqqW3QX9Wt+74tD+sehUtqqbjpD/Rq9waRS2qqUtuoW3UX9mt/74pD+caiUtqqbzlC/Rm8wqZS2KqWtukV3Ub/m9744pH8cKqWt6qYz1K/RG0wqpa1Kaatu0V3Ur/m9Lw7pH4dKaau66Qz1a/QGk0ppq1Laqlt0F/Vrfu+LQ/rHoVLaqm46Q/0avcGkUtqqlLbqFt1F/Zrf++KQ/nGolLaqm85Qv0ZvMKmUtiqlrbpFd1G/5ve+OKR/HCqlreqmM9Sv0RtMKqWtSmmrbtFd1K/5vS8O6R+HSmmruukM9Wv0BpNKaatS2qpbdBf1a37vi0P6x6FS2qpuOkP9Gr3BpFLaqpS26hbdRf2aZ75Yf8xK3XTGF0tpe6KUtidKabvl/Zpnvlh/zErddMYXS2l7opS2J0ppu+X9mme+WH/MSt10xhdLaXuilLYnSmm75f2aZ75Yf8xK3XTGF0tpe6KUtidKabvl/Zpnvlh/zErddMYXS2l7opS2J0ppu+X9mme+WH/MSt10xhdLaXuilLYnSmm75f2aZ75Yf8xK3XTGF0tpe6KUtidKabvl/Zpnvlh/zErddMYXS2l7opS2J0ppu+X9mme+WH/MSt10xhdLaXuilLYnSmm75f2aZ75Yf8xK3XTGF0tpe6KUtidKabvl/Zrf++Ifo3/kJ0ppO6mUtpVS2qpbdJcvNt38G64S/aM8UUrbSaW0rZTSVt2iu3yx6ebfcJXoH+WJUtpOKqVtpZS26hbd5YtNN/+Gq0T/KE+U0nZSKW0rpbRVt+guX2y6+TdcJfpHeaKUtpNKaVsppa26RXf5YtPNv+Eq0T/KE6W0nVRK20opbdUtussXm27+DVeJ/lGeKKXtpFLaVkppq27RXb7YdPNvuEr0j/JEKW0nldK2UkpbdYvu8sWmm3/DVaJ/lCdKaTuplLaVUtqqW3SXLzbd/BuuEv2jPFFK20mltK2U0lbdort8senG31CPut37gZleN52hUtqeKKWtSmlbKaWtesX4L9Hjb/f+I02vm85QKW1PlNJWpbStlNJWvWL8l+jxt3v/kabXTWeolLYnSmmrUtpWSmmrXjH+S/T4273/SNPrpjNUStsTpbRVKW0rpbRVrxj/JXr87d5/pOl10xkqpe2JUtqqlLaVUtqqV4z/Ej3+du8/0vS66QyV0vZEKW1VSttKKW3VK8Z/iR5/u/cfaXrddIZKaXuilLYqpW2llLbqFeO/RI+/3fuPNL1uOkOltD1RSluV0rZSSlv1ivFfosff7v1Hml43naFS2p4opa1KaVsppa16xfgv0eNv9/4jTa+bzlApbU+U0laltK2U0la9YvyX6PHVK/RtKqWtSml7om46Q02nO6tbdJdKKW3VK8Z/iR5fvULfplLaqpS2J+qmM9R0urO6RXeplNJWvWL8l+jx1Sv0bSqlrUppe6JuOkNNpzurW3SXSilt1SvGf4keX71C36ZS2qqUtifqpjPUdLqzukV3qZTSVr1i/Jfo8dUr9G0qpa1KaXuibjpDTac7q1t0l0opbdUrxn+JHl+9Qt+mUtqqlLYn6qYz1HS6s7pFd6mU0la9YvyX6PHVK/RtKqWtSml7om46Q02nO6tbdJdKKW3VK8Z/iR5fvULfplLaqpS2J+qmM9R0urO6RXeplNJWvWL8l+jx1Sv0bSqlrUppe6JuOkNNpzurW3SXSilt1SvGf4keX71C36ZS2qqUtifqpjPUdLqzukV3qZTSVr1i/Jfo8VVK2xOltFW36C4nSmmruukM1U1nfLGUtiqlrZpu/A31qCql7YlS2qpbdJcTpbRV3XSG6qYzvlhKW5XSVk03/oZ6VJXS9kQpbdUtusuJUtqqbjpDddMZXyylrUppq6Ybf0M9qkppe6KUtuoW3eVEKW1VN52huumML5bSVqW0VdONv6EeVaW0PVFKW3WL7nKilLaqm85Q3XTGF0tpq1LaqunG31CPqlLaniilrbpFdzlRSlvVTWeobjrji6W0VSlt1XTjb6hHVSltT5TSVt2iu5wopa3qpjNUN53xxVLaqpS2arrxN9SjqpS2J0ppq27RXU6U0lZ10xmqm874YiltVUpbNd34G+pRVUrbE6W0VbfoLidKaau66QzVTWd8sZS2KqWtmm78DfWoKqXtiVLaqlt0lxOltFXddIbqpjO+WEpbldJWTTf+hnpUldL2RCltVUpb1U1nfLFbdBeV0lZ10xmVUtqqV4z/Ej2+Sml7opS2KqWt6qYzvtgtuotKaau66YxKKW3VK8Z/iR5fpbQ9UUpbldJWddMZX+wW3UWltFXddEallLbqFeO/RI+vUtqeKKWtSmmruumML3aL7qJS2qpuOqNSSlv1ivFfosdXKW1PlNJWpbRV3XTGF7tFd1EpbVU3nVEppa16xfgv0eOrlLYnSmmrUtqqbjrji92iu6iUtqqbzqiU0la9YvyX6PFVStsTpbRVKW1VN53xxW7RXVRKW9VNZ1RKaateMf5L9Pgqpe2JUtqqlLaqm874YrfoLiqlreqmMyqltFWvGP8lenyV0vZEKW1VSlvVTWd8sVt0F5XSVnXTGZVS2qpXjP8SPb5KaXuilLYqpa3qpjO+2C26i0ppq7rpjEopbdUrxn+JHl+ltD1RSluV0rbSr9EbVEppW6mbzlDddIZKaaumG39DPapKaXuilLYqpW2lX6M3qJTStlI3naG66QyV0lZNN/6GelSV0vZEKW1VSttKv0ZvUCmlbaVuOkN10xkqpa2abvwN9agqpe2JUtqqlLaVfo3eoFJK20rddIbqpjNUSls13fgb6lFVStsTpbRVKW0r/Rq9QaWUtpW66QzVTWeolLZquvE31KOqlLYnSmmrUtpW+jV6g0opbSt10xmqm85QKW3VdONvqEdVKW1PlNJWpbSt9Gv0BpVS2lbqpjNUN52hUtqq6cbfUI+qUtqeKKWtSmlb6dfoDSqltK3UTWeobjpDpbRV042/oR5VpbQ9UUpbldK20q/RG1RKaVupm85Q3XSGSmmrpht/Qz2qSml7opS2KqVtpV+jN6iU0rZSN52huukMldJWTTf+hnpU9Qp9m3qFvk2ltK3UTWeolLaqm85QKW1VSlv1ivFfosdXr9C3qVfo21RK20rddIZKaau66QyV0laltFWvGP8lenz1Cn2beoW+TaW0rdRNZ6iUtqqbzlApbVVKW/WK8V+ix1ev0LepV+jbVErbSt10hkppq7rpDJXSVqW0Va8Y/yV6fPUKfZt6hb5NpbSt1E1nqJS2qpvOUCltVUpb9YrxX6LHV6/Qt6lX6NtUSttK3XSGSmmruukMldJWpbRVrxj/JXp89Qp9m3qFvk2ltK3UTWeolLaqm85QKW1VSlv1ivFfosdXr9C3qVfo21RK20rddIZKaau66QyV0laltFWvGP8lenz1Cn2beoW+TaW0rdRNZ6iUtqqbzlApbVVKW/WK8V+ix1ev0LepV+jbVErbSt10hkppq7rpDJXSVqW0Va8Y/yV6/G3+f5C0bjpDpbRVKW0ndYvuolLaqleM/xI9/nbvH7S2lbrpDJXSVqW0ndQtuotKaateMf5L9PjbvX/Q2lbqpjNUSluV0nZSt+guKqWtesX4L9Hjb/f+QWtbqZvOUCltVUrbSd2iu6iUtuoV479Ej7/d+wetbaVuOkOltFUpbSd1i+6iUtqqV4z/Ej3+du8ftLaVuukMldJWpbSd1C26i0ppq14x/kv0+Nu9f9DaVuqmM1RKW5XSdlK36C4qpa16xfgv0eNv9/5Ba1upm85QKW1VSttJ3aK7qJS26hXjv0SPv937B61tpW46Q6W0VSltJ3WL7qJS2qpXjP8SPf527x+0tpW66QyV0laltJ3ULbqLSmmrXvHOl6y11o/aH/K11vq4/SFfa62P2x/ytdb6uP0hX2utj9sf8rXW+rj9IV9rrY/bH/K11vq4/SFfa62P2x/ytdb6uP0hX2utj9sf8rXW+rj9IV9rrY/bH/K11vq4/SFfa62P2x/ytdb6uP0hX2utj9sf8rXW+rj9IV9rrY/bH/K11vq4/SFfa62P2x/ytdb6uP0hX2utj9sf8rXW+rj9IV9rrY/bH/K11vq4/SFfa62P2x/ytdb6uP0hX2utj9sf8rXW+rj9IV9rrY/bH/K11vq4/SFfa62P2x/ytdb6uP0hX2utj9sf8rXW+rj9IV9rrY/bH/K11vq4/SFfa62P2x/ytdb6tP/++x9U63oSwLCNPwAAAABJRU5ErkJgg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pic>
        <p:nvPicPr>
          <p:cNvPr id="4098" name="Picture 41" descr="D:\Users\0431834\AppData\Local\Temp\lza05708\151_200\190.jp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flipH="1">
            <a:off x="201877" y="3638267"/>
            <a:ext cx="406400" cy="39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 name="図 16">
            <a:extLst>
              <a:ext uri="{FF2B5EF4-FFF2-40B4-BE49-F238E27FC236}">
                <a16:creationId xmlns:a16="http://schemas.microsoft.com/office/drawing/2014/main" id="{9D49A858-AACA-4229-8210-B1D23E36AAAB}"/>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57574" y="987355"/>
            <a:ext cx="3119439" cy="130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ontrols>
      <mc:AlternateContent xmlns:mc="http://schemas.openxmlformats.org/markup-compatibility/2006">
        <mc:Choice xmlns:v="urn:schemas-microsoft-com:vml" Requires="v">
          <p:control name="BarCodeCtrl1" r:id="rId1" imgW="922320" imgH="922320"/>
        </mc:Choice>
        <mc:Fallback>
          <p:control name="BarCodeCtrl1" r:id="rId1" imgW="922320" imgH="922320">
            <p:pic>
              <p:nvPicPr>
                <p:cNvPr id="5" name="BarCodeCtrl1">
                  <a:extLst>
                    <a:ext uri="{FF2B5EF4-FFF2-40B4-BE49-F238E27FC236}">
                      <a16:creationId xmlns:a16="http://schemas.microsoft.com/office/drawing/2014/main" id="{57FA451F-5E08-4825-B123-77CD0B7BBD1F}"/>
                    </a:ext>
                  </a:extLst>
                </p:cNvPr>
                <p:cNvPicPr preferRelativeResize="0">
                  <a:picLocks noChangeArrowheads="1" noChangeShapeType="1"/>
                </p:cNvPicPr>
                <p:nvPr/>
              </p:nvPicPr>
              <p:blipFill>
                <a:blip r:embed="rId12"/>
                <a:srcRect/>
                <a:stretch>
                  <a:fillRect/>
                </a:stretch>
              </p:blipFill>
              <p:spPr bwMode="auto">
                <a:xfrm>
                  <a:off x="5808171" y="3519535"/>
                  <a:ext cx="923019" cy="921899"/>
                </a:xfrm>
                <a:prstGeom prst="rect">
                  <a:avLst/>
                </a:prstGeom>
                <a:noFill/>
                <a:ln>
                  <a:noFill/>
                </a:ln>
                <a:extLst>
                  <a:ext uri="{91240B29-F687-4F45-9708-019B960494DF}">
                    <a14:hiddenLine xmlns:a14="http://schemas.microsoft.com/office/drawing/2010/main" w="9525">
                      <a:noFill/>
                      <a:miter lim="800000"/>
                      <a:headEnd/>
                      <a:tailEnd/>
                    </a14:hiddenLine>
                  </a:ext>
                </a:extLst>
              </p:spPr>
            </p:pic>
          </p:control>
        </mc:Fallback>
      </mc:AlternateContent>
    </p:controls>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dlc_ExpireDate xmlns="http://schemas.microsoft.com/sharepoint/v3">2030-03-24T06:48:55+00:00</_dlc_ExpireDate>
    <_dlc_ExpireDateSaved xmlns="http://schemas.microsoft.com/sharepoint/v3" xsi:nil="true"/>
    <_dlc_Exempt xmlns="http://schemas.microsoft.com/sharepoint/v3">false</_dlc_Exempt>
    <CheckInWF xmlns="9c8e750a-d8fe-4bd2-9564-16517c634504">
      <Url xsi:nil="true"/>
      <Description xsi:nil="true"/>
    </CheckInWF>
    <SharedWithUsers xmlns="480f8e60-df9c-4761-acc6-aacb70e7651c">
      <UserInfo>
        <DisplayName/>
        <AccountId xsi:nil="true"/>
        <AccountType/>
      </UserInfo>
    </SharedWithUsers>
    <lcf76f155ced4ddcb4097134ff3c332f xmlns="9c8e750a-d8fe-4bd2-9564-16517c634504">
      <Terms xmlns="http://schemas.microsoft.com/office/infopath/2007/PartnerControls"/>
    </lcf76f155ced4ddcb4097134ff3c332f>
    <CheckInWF_x0028_1_x0029_ xmlns="9c8e750a-d8fe-4bd2-9564-16517c634504">
      <Url>https://msadig.sharepoint.com/sites/ASF/private-site/_layouts/15/wrkstat.aspx?List=9c8e750a-d8fe-4bd2-9564-16517c634504&amp;WorkflowInstanceName=c4ea15cf-256c-4486-bae4-8d884fd99b2d</Url>
      <Description>Check In</Description>
    </CheckInWF_x0028_1_x0029_>
    <TaxCatchAll xmlns="d12dfd35-8677-438a-acb9-b397922adeef" xsi:nil="true"/>
    <MediaLengthInSeconds xmlns="9c8e750a-d8fe-4bd2-9564-16517c634504" xsi:nil="true"/>
  </documentManagement>
</p:properties>
</file>

<file path=customXml/item3.xml><?xml version="1.0" encoding="utf-8"?>
<LongProperties xmlns="http://schemas.microsoft.com/office/2006/metadata/longProperties"/>
</file>

<file path=customXml/item4.xml><?xml version="1.0" encoding="utf-8"?>
<ct:contentTypeSchema xmlns:ct="http://schemas.microsoft.com/office/2006/metadata/contentType" xmlns:ma="http://schemas.microsoft.com/office/2006/metadata/properties/metaAttributes" ct:_="" ma:_="" ma:contentTypeName="ドキュメント" ma:contentTypeID="0x010100ACD1590630688043B35F136F6D2A7229" ma:contentTypeVersion="" ma:contentTypeDescription="新しいドキュメントを作成します。" ma:contentTypeScope="" ma:versionID="aeb3201cabdbca0a49dac22f3829c45e">
  <xsd:schema xmlns:xsd="http://www.w3.org/2001/XMLSchema" xmlns:xs="http://www.w3.org/2001/XMLSchema" xmlns:p="http://schemas.microsoft.com/office/2006/metadata/properties" xmlns:ns1="http://schemas.microsoft.com/sharepoint/v3" xmlns:ns3="480f8e60-df9c-4761-acc6-aacb70e7651c" xmlns:ns4="9c8e750a-d8fe-4bd2-9564-16517c634504" xmlns:ns5="d12dfd35-8677-438a-acb9-b397922adeef" targetNamespace="http://schemas.microsoft.com/office/2006/metadata/properties" ma:root="true" ma:fieldsID="11beccc7ab2c35f6b829a794d3b5c20e" ns1:_="" ns3:_="" ns4:_="" ns5:_="">
    <xsd:import namespace="http://schemas.microsoft.com/sharepoint/v3"/>
    <xsd:import namespace="480f8e60-df9c-4761-acc6-aacb70e7651c"/>
    <xsd:import namespace="9c8e750a-d8fe-4bd2-9564-16517c634504"/>
    <xsd:import namespace="d12dfd35-8677-438a-acb9-b397922adeef"/>
    <xsd:element name="properties">
      <xsd:complexType>
        <xsd:sequence>
          <xsd:element name="documentManagement">
            <xsd:complexType>
              <xsd:all>
                <xsd:element ref="ns1:_dlc_ExpireDateSaved" minOccurs="0"/>
                <xsd:element ref="ns1:_dlc_ExpireDate" minOccurs="0"/>
                <xsd:element ref="ns1:_dlc_Exempt" minOccurs="0"/>
                <xsd:element ref="ns3:SharedWithUsers" minOccurs="0"/>
                <xsd:element ref="ns3:SharedWithDetails" minOccurs="0"/>
                <xsd:element ref="ns4:CheckInWF" minOccurs="0"/>
                <xsd:element ref="ns4:MediaServiceMetadata" minOccurs="0"/>
                <xsd:element ref="ns4:MediaServiceFastMetadata" minOccurs="0"/>
                <xsd:element ref="ns4:CheckInWF_x0028_1_x0029_" minOccurs="0"/>
                <xsd:element ref="ns4:MediaServiceAutoKeyPoints" minOccurs="0"/>
                <xsd:element ref="ns4:MediaServiceKeyPoints" minOccurs="0"/>
                <xsd:element ref="ns4:MediaServiceAutoTags" minOccurs="0"/>
                <xsd:element ref="ns4:MediaServiceGenerationTime" minOccurs="0"/>
                <xsd:element ref="ns4:MediaServiceEventHashCode" minOccurs="0"/>
                <xsd:element ref="ns4:MediaServiceOCR" minOccurs="0"/>
                <xsd:element ref="ns4:lcf76f155ced4ddcb4097134ff3c332f" minOccurs="0"/>
                <xsd:element ref="ns5:TaxCatchAll" minOccurs="0"/>
                <xsd:element ref="ns4:MediaServiceDateTaken" minOccurs="0"/>
                <xsd:element ref="ns4:MediaServiceObjectDetectorVersions" minOccurs="0"/>
                <xsd:element ref="ns4:MediaServiceSearchProperties"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pireDateSaved" ma:index="8" nillable="true" ma:displayName="元の有効期限" ma:hidden="true" ma:internalName="_dlc_ExpireDateSaved" ma:readOnly="true">
      <xsd:simpleType>
        <xsd:restriction base="dms:DateTime"/>
      </xsd:simpleType>
    </xsd:element>
    <xsd:element name="_dlc_ExpireDate" ma:index="9" nillable="true" ma:displayName="期日" ma:description="" ma:hidden="true" ma:indexed="true" ma:internalName="_dlc_ExpireDate" ma:readOnly="true">
      <xsd:simpleType>
        <xsd:restriction base="dms:DateTime"/>
      </xsd:simpleType>
    </xsd:element>
    <xsd:element name="_dlc_Exempt" ma:index="10" nillable="true" ma:displayName="ポリシー適用除外"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80f8e60-df9c-4761-acc6-aacb70e7651c" elementFormDefault="qualified">
    <xsd:import namespace="http://schemas.microsoft.com/office/2006/documentManagement/types"/>
    <xsd:import namespace="http://schemas.microsoft.com/office/infopath/2007/PartnerControls"/>
    <xsd:element name="SharedWithUsers" ma:index="13"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共有相手の詳細情報"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c8e750a-d8fe-4bd2-9564-16517c634504" elementFormDefault="qualified">
    <xsd:import namespace="http://schemas.microsoft.com/office/2006/documentManagement/types"/>
    <xsd:import namespace="http://schemas.microsoft.com/office/infopath/2007/PartnerControls"/>
    <xsd:element name="CheckInWF" ma:index="15" nillable="true" ma:displayName="CheckInWF" ma:internalName="CheckInWF">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16" nillable="true" ma:displayName="MediaServiceMetadata" ma:hidden="true" ma:internalName="MediaServiceMetadata" ma:readOnly="true">
      <xsd:simpleType>
        <xsd:restriction base="dms:Note"/>
      </xsd:simpleType>
    </xsd:element>
    <xsd:element name="MediaServiceFastMetadata" ma:index="17" nillable="true" ma:displayName="MediaServiceFastMetadata" ma:hidden="true" ma:internalName="MediaServiceFastMetadata" ma:readOnly="true">
      <xsd:simpleType>
        <xsd:restriction base="dms:Note"/>
      </xsd:simpleType>
    </xsd:element>
    <xsd:element name="CheckInWF_x0028_1_x0029_" ma:index="18" nillable="true" ma:displayName="CheckInWF" ma:internalName="CheckInWF_x0028_1_x0029_">
      <xsd:complexType>
        <xsd:complexContent>
          <xsd:extension base="dms:URL">
            <xsd:sequence>
              <xsd:element name="Url" type="dms:ValidUrl" minOccurs="0" nillable="true"/>
              <xsd:element name="Description" type="xsd:string" nillable="true"/>
            </xsd:sequence>
          </xsd:extension>
        </xsd:complexContent>
      </xsd:complex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AutoTags" ma:index="21" nillable="true" ma:displayName="Tags" ma:internalName="MediaServiceAutoTags" ma:readOnly="true">
      <xsd:simpleType>
        <xsd:restriction base="dms:Text"/>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OCR" ma:index="24" nillable="true" ma:displayName="Extracted Text" ma:internalName="MediaServiceOCR" ma:readOnly="true">
      <xsd:simpleType>
        <xsd:restriction base="dms:Note">
          <xsd:maxLength value="255"/>
        </xsd:restriction>
      </xsd:simpleType>
    </xsd:element>
    <xsd:element name="lcf76f155ced4ddcb4097134ff3c332f" ma:index="26" nillable="true" ma:taxonomy="true" ma:internalName="lcf76f155ced4ddcb4097134ff3c332f" ma:taxonomyFieldName="MediaServiceImageTags" ma:displayName="画像タグ" ma:readOnly="false" ma:fieldId="{5cf76f15-5ced-4ddc-b409-7134ff3c332f}" ma:taxonomyMulti="true" ma:sspId="bdd2da45-39bc-404f-a7a0-51152ea7c95f" ma:termSetId="09814cd3-568e-fe90-9814-8d621ff8fb84" ma:anchorId="fba54fb3-c3e1-fe81-a776-ca4b69148c4d" ma:open="true" ma:isKeyword="false">
      <xsd:complexType>
        <xsd:sequence>
          <xsd:element ref="pc:Terms" minOccurs="0" maxOccurs="1"/>
        </xsd:sequence>
      </xsd:complexType>
    </xsd:element>
    <xsd:element name="MediaServiceDateTaken" ma:index="28" nillable="true" ma:displayName="MediaServiceDateTaken" ma:description="" ma:hidden="true" ma:indexed="true" ma:internalName="MediaServiceDateTaken" ma:readOnly="true">
      <xsd:simpleType>
        <xsd:restriction base="dms:Text"/>
      </xsd:simpleType>
    </xsd:element>
    <xsd:element name="MediaServiceObjectDetectorVersions" ma:index="2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30" nillable="true" ma:displayName="MediaServiceSearchProperties" ma:hidden="true" ma:internalName="MediaServiceSearchProperties" ma:readOnly="true">
      <xsd:simpleType>
        <xsd:restriction base="dms:Note"/>
      </xsd:simpleType>
    </xsd:element>
    <xsd:element name="MediaLengthInSeconds" ma:index="3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12dfd35-8677-438a-acb9-b397922adeef"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cc17d77b-b7a7-449e-918e-cb2ccd889218}" ma:internalName="TaxCatchAll" ma:showField="CatchAllData" ma:web="d12dfd35-8677-438a-acb9-b397922adee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EB103C3-EB81-406F-8EAE-5F6323EF4C56}">
  <ds:schemaRefs>
    <ds:schemaRef ds:uri="http://schemas.microsoft.com/sharepoint/v3/contenttype/forms"/>
  </ds:schemaRefs>
</ds:datastoreItem>
</file>

<file path=customXml/itemProps2.xml><?xml version="1.0" encoding="utf-8"?>
<ds:datastoreItem xmlns:ds="http://schemas.openxmlformats.org/officeDocument/2006/customXml" ds:itemID="{A51760C8-DA94-4C4C-B5AD-9DC3D00BE0E6}">
  <ds:schemaRefs>
    <ds:schemaRef ds:uri="http://schemas.microsoft.com/office/2006/documentManagement/types"/>
    <ds:schemaRef ds:uri="9c8e750a-d8fe-4bd2-9564-16517c634504"/>
    <ds:schemaRef ds:uri="http://purl.org/dc/elements/1.1/"/>
    <ds:schemaRef ds:uri="http://schemas.microsoft.com/office/2006/metadata/properties"/>
    <ds:schemaRef ds:uri="http://schemas.microsoft.com/office/infopath/2007/PartnerControls"/>
    <ds:schemaRef ds:uri="http://schemas.microsoft.com/sharepoint/v3"/>
    <ds:schemaRef ds:uri="480f8e60-df9c-4761-acc6-aacb70e7651c"/>
    <ds:schemaRef ds:uri="http://purl.org/dc/terms/"/>
    <ds:schemaRef ds:uri="http://schemas.openxmlformats.org/package/2006/metadata/core-properties"/>
    <ds:schemaRef ds:uri="d12dfd35-8677-438a-acb9-b397922adeef"/>
    <ds:schemaRef ds:uri="http://www.w3.org/XML/1998/namespace"/>
    <ds:schemaRef ds:uri="http://purl.org/dc/dcmitype/"/>
  </ds:schemaRefs>
</ds:datastoreItem>
</file>

<file path=customXml/itemProps3.xml><?xml version="1.0" encoding="utf-8"?>
<ds:datastoreItem xmlns:ds="http://schemas.openxmlformats.org/officeDocument/2006/customXml" ds:itemID="{594AA486-84C2-4C5F-A624-7CDB6C928757}">
  <ds:schemaRefs>
    <ds:schemaRef ds:uri="http://schemas.microsoft.com/office/2006/metadata/longProperties"/>
  </ds:schemaRefs>
</ds:datastoreItem>
</file>

<file path=customXml/itemProps4.xml><?xml version="1.0" encoding="utf-8"?>
<ds:datastoreItem xmlns:ds="http://schemas.openxmlformats.org/officeDocument/2006/customXml" ds:itemID="{46C546F9-C17F-4A17-B75C-B83FD21224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80f8e60-df9c-4761-acc6-aacb70e7651c"/>
    <ds:schemaRef ds:uri="9c8e750a-d8fe-4bd2-9564-16517c634504"/>
    <ds:schemaRef ds:uri="d12dfd35-8677-438a-acb9-b397922ade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658</TotalTime>
  <Words>838</Words>
  <Application>Microsoft Office PowerPoint</Application>
  <PresentationFormat>A4 210 x 297 mm</PresentationFormat>
  <Paragraphs>106</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メイリオ</vt:lpstr>
      <vt:lpstr>Arial</vt:lpstr>
      <vt:lpstr>Calibri</vt:lpstr>
      <vt:lpstr>Wingdings</vt:lpstr>
      <vt:lpstr>Office ​​テーマ</vt:lpstr>
      <vt:lpstr>PowerPoint プレゼンテーション</vt:lpstr>
      <vt:lpstr>PowerPoint プレゼンテーション</vt:lpstr>
    </vt:vector>
  </TitlesOfParts>
  <Company>三井住友海上火災保険株式会社</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三井住友海上火災保険株式会社</dc:creator>
  <cp:lastModifiedBy>Konishi Yayoi/小西　弥生</cp:lastModifiedBy>
  <cp:revision>85</cp:revision>
  <cp:lastPrinted>2024-03-15T00:14:00Z</cp:lastPrinted>
  <dcterms:created xsi:type="dcterms:W3CDTF">2018-10-25T03:28:12Z</dcterms:created>
  <dcterms:modified xsi:type="dcterms:W3CDTF">2025-03-31T04:40:43Z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ExpireDate">
    <vt:lpwstr>2025-01-21T16:55:17Z</vt:lpwstr>
  </property>
  <property fmtid="{D5CDD505-2E9C-101B-9397-08002B2CF9AE}" pid="3" name="ItemRetentionFormula">
    <vt:lpwstr>&lt;formula id="Microsoft.Office.RecordsManagement.PolicyFeatures.Expiration.Formula.BuiltIn"&gt;&lt;number&gt;5&lt;/number&gt;&lt;property&gt;Modified&lt;/property&gt;&lt;propertyId&gt;28cf69c5-fa48-462a-b5cd-27b6f9d2bd5f&lt;/propertyId&gt;&lt;period&gt;years&lt;/period&gt;&lt;/formula&gt;</vt:lpwstr>
  </property>
  <property fmtid="{D5CDD505-2E9C-101B-9397-08002B2CF9AE}" pid="4" name="_dlc_policyId">
    <vt:lpwstr>/sites/ASF/private-site/DocLib/62第２_30お客さま５年</vt:lpwstr>
  </property>
  <property fmtid="{D5CDD505-2E9C-101B-9397-08002B2CF9AE}" pid="5" name="display_urn:schemas-microsoft-com:office:office#Editor">
    <vt:lpwstr>福田香織_AYG13</vt:lpwstr>
  </property>
  <property fmtid="{D5CDD505-2E9C-101B-9397-08002B2CF9AE}" pid="6" name="Order">
    <vt:r8>183820100</vt:r8>
  </property>
  <property fmtid="{D5CDD505-2E9C-101B-9397-08002B2CF9AE}" pid="7" name="display_urn:schemas-microsoft-com:office:office#Author">
    <vt:lpwstr>福田香織_AYG13</vt:lpwstr>
  </property>
  <property fmtid="{D5CDD505-2E9C-101B-9397-08002B2CF9AE}" pid="8" name="ContentTypeId">
    <vt:lpwstr>0x010100ACD1590630688043B35F136F6D2A7229</vt:lpwstr>
  </property>
  <property fmtid="{D5CDD505-2E9C-101B-9397-08002B2CF9AE}" pid="9" name="MediaServiceImageTags">
    <vt:lpwstr/>
  </property>
  <property fmtid="{D5CDD505-2E9C-101B-9397-08002B2CF9AE}" pid="10" name="xd_Signature">
    <vt:bool>false</vt:bool>
  </property>
  <property fmtid="{D5CDD505-2E9C-101B-9397-08002B2CF9AE}" pid="11" name="xd_ProgID">
    <vt:lpwstr/>
  </property>
  <property fmtid="{D5CDD505-2E9C-101B-9397-08002B2CF9AE}" pid="12" name="ComplianceAssetId">
    <vt:lpwstr/>
  </property>
  <property fmtid="{D5CDD505-2E9C-101B-9397-08002B2CF9AE}" pid="13" name="TemplateUrl">
    <vt:lpwstr/>
  </property>
  <property fmtid="{D5CDD505-2E9C-101B-9397-08002B2CF9AE}" pid="14" name="CheckInWF(1)">
    <vt:lpwstr>https://msadig.sharepoint.com/sites/ATD/private-site/_layouts/15/wrkstat.aspx?List=edf0c331-dbba-4cc5-97e2-c3a073b4cfbe&amp;WorkflowInstanceName=b46c744b-9a2e-42d2-93ec-2c916c48d05d, Check In</vt:lpwstr>
  </property>
  <property fmtid="{D5CDD505-2E9C-101B-9397-08002B2CF9AE}" pid="15" name="_ExtendedDescription">
    <vt:lpwstr/>
  </property>
  <property fmtid="{D5CDD505-2E9C-101B-9397-08002B2CF9AE}" pid="16" name="TriggerFlowInfo">
    <vt:lpwstr/>
  </property>
</Properties>
</file>